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61" r:id="rId5"/>
    <p:sldId id="264" r:id="rId6"/>
    <p:sldId id="273"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a:srgbClr val="0059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0" autoAdjust="0"/>
    <p:restoredTop sz="93539"/>
  </p:normalViewPr>
  <p:slideViewPr>
    <p:cSldViewPr snapToGrid="0" snapToObjects="1">
      <p:cViewPr varScale="1">
        <p:scale>
          <a:sx n="79" d="100"/>
          <a:sy n="79" d="100"/>
        </p:scale>
        <p:origin x="384" y="78"/>
      </p:cViewPr>
      <p:guideLst/>
    </p:cSldViewPr>
  </p:slideViewPr>
  <p:notesTextViewPr>
    <p:cViewPr>
      <p:scale>
        <a:sx n="1" d="1"/>
        <a:sy n="1" d="1"/>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11/3/2020</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11/3/2020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ms.microsoft.com/l/meetup-join/19%3ameeting_MjAxOWZjZjUtMGEzMi00NDAxLWJmNTMtYWFhN2RkYjQ4NjQ5%40thread.v2/0?context=%7b%22Tid%22%3a%2256e903da-abd8-49e7-9fc1-bbca8648c565%22%2c%22Oid%22%3a%2227bff9ba-64e9-43e9-8a5c-085905bcefee%22%7d" TargetMode="External"/><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hyperlink" Target="tel:+44%2020%203855%205885,,462309959# "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E3075F2-F49F-8A48-8834-BEAEC3932C06}"/>
              </a:ext>
            </a:extLst>
          </p:cNvPr>
          <p:cNvPicPr>
            <a:picLocks noGrp="1" noChangeAspect="1"/>
          </p:cNvPicPr>
          <p:nvPr>
            <p:ph type="pic" sz="quarter" idx="13"/>
          </p:nvPr>
        </p:nvPicPr>
        <p:blipFill rotWithShape="1">
          <a:blip r:embed="rId2"/>
          <a:srcRect l="1501" t="1497"/>
          <a:stretch/>
        </p:blipFill>
        <p:spPr>
          <a:xfrm>
            <a:off x="0" y="0"/>
            <a:ext cx="12192000" cy="6090096"/>
          </a:xfrm>
        </p:spPr>
      </p:pic>
      <p:sp>
        <p:nvSpPr>
          <p:cNvPr id="3" name="Title 2">
            <a:extLst>
              <a:ext uri="{FF2B5EF4-FFF2-40B4-BE49-F238E27FC236}">
                <a16:creationId xmlns:a16="http://schemas.microsoft.com/office/drawing/2014/main" id="{40BBC57E-05AA-7247-9822-A00A03EFA81C}"/>
              </a:ext>
            </a:extLst>
          </p:cNvPr>
          <p:cNvSpPr>
            <a:spLocks noGrp="1"/>
          </p:cNvSpPr>
          <p:nvPr>
            <p:ph type="ctrTitle"/>
          </p:nvPr>
        </p:nvSpPr>
        <p:spPr/>
        <p:txBody>
          <a:bodyPr/>
          <a:lstStyle/>
          <a:p>
            <a:r>
              <a:rPr lang="en-GB" dirty="0"/>
              <a:t>DER Technical Forum</a:t>
            </a:r>
          </a:p>
        </p:txBody>
      </p:sp>
      <p:sp>
        <p:nvSpPr>
          <p:cNvPr id="5" name="Slide Number Placeholder 4">
            <a:extLst>
              <a:ext uri="{FF2B5EF4-FFF2-40B4-BE49-F238E27FC236}">
                <a16:creationId xmlns:a16="http://schemas.microsoft.com/office/drawing/2014/main" id="{CE60AD14-BB1C-6543-9305-C38C54BD1539}"/>
              </a:ext>
            </a:extLst>
          </p:cNvPr>
          <p:cNvSpPr>
            <a:spLocks noGrp="1"/>
          </p:cNvSpPr>
          <p:nvPr>
            <p:ph type="sldNum" sz="quarter" idx="12"/>
          </p:nvPr>
        </p:nvSpPr>
        <p:spPr/>
        <p:txBody>
          <a:bodyPr/>
          <a:lstStyle/>
          <a:p>
            <a:fld id="{98FF217E-B86F-EA42-9607-BE163228A213}" type="slidenum">
              <a:rPr lang="en-GB"/>
              <a:t>1</a:t>
            </a:fld>
            <a:endParaRPr lang="en-GB"/>
          </a:p>
        </p:txBody>
      </p:sp>
      <p:sp>
        <p:nvSpPr>
          <p:cNvPr id="6" name="Text Placeholder 5">
            <a:extLst>
              <a:ext uri="{FF2B5EF4-FFF2-40B4-BE49-F238E27FC236}">
                <a16:creationId xmlns:a16="http://schemas.microsoft.com/office/drawing/2014/main" id="{6D5B8EE3-5227-2A4E-B9D8-702B57062CD7}"/>
              </a:ext>
            </a:extLst>
          </p:cNvPr>
          <p:cNvSpPr>
            <a:spLocks noGrp="1"/>
          </p:cNvSpPr>
          <p:nvPr>
            <p:ph type="body" sz="quarter" idx="14"/>
          </p:nvPr>
        </p:nvSpPr>
        <p:spPr/>
        <p:txBody>
          <a:bodyPr/>
          <a:lstStyle/>
          <a:p>
            <a:endParaRPr lang="en-GB"/>
          </a:p>
        </p:txBody>
      </p:sp>
      <p:sp>
        <p:nvSpPr>
          <p:cNvPr id="7" name="Text Placeholder 6">
            <a:extLst>
              <a:ext uri="{FF2B5EF4-FFF2-40B4-BE49-F238E27FC236}">
                <a16:creationId xmlns:a16="http://schemas.microsoft.com/office/drawing/2014/main" id="{B10E0A52-9793-B34B-B117-98F3220C83F1}"/>
              </a:ext>
            </a:extLst>
          </p:cNvPr>
          <p:cNvSpPr>
            <a:spLocks noGrp="1"/>
          </p:cNvSpPr>
          <p:nvPr>
            <p:ph type="body" sz="quarter" idx="15"/>
          </p:nvPr>
        </p:nvSpPr>
        <p:spPr/>
        <p:txBody>
          <a:bodyPr/>
          <a:lstStyle/>
          <a:p>
            <a:r>
              <a:rPr lang="en-GB" dirty="0"/>
              <a:t>03 November 2020</a:t>
            </a:r>
          </a:p>
        </p:txBody>
      </p:sp>
      <p:sp>
        <p:nvSpPr>
          <p:cNvPr id="2" name="Subtitle 1">
            <a:extLst>
              <a:ext uri="{FF2B5EF4-FFF2-40B4-BE49-F238E27FC236}">
                <a16:creationId xmlns:a16="http://schemas.microsoft.com/office/drawing/2014/main" id="{0F30C558-BAF1-4A97-A644-4C8D6DF34BDF}"/>
              </a:ext>
            </a:extLst>
          </p:cNvPr>
          <p:cNvSpPr txBox="1">
            <a:spLocks noGrp="1"/>
          </p:cNvSpPr>
          <p:nvPr>
            <p:ph type="subTitle" idx="1"/>
          </p:nvPr>
        </p:nvSpPr>
        <p:spPr>
          <a:xfrm>
            <a:off x="719999" y="5299969"/>
            <a:ext cx="7832872" cy="664284"/>
          </a:xfrm>
          <a:prstGeom prst="rect">
            <a:avLst/>
          </a:prstGeom>
          <a:noFill/>
        </p:spPr>
        <p:txBody>
          <a:bodyPr wrap="square">
            <a:spAutoFit/>
          </a:bodyPr>
          <a:lstStyle/>
          <a:p>
            <a:pPr>
              <a:lnSpc>
                <a:spcPct val="100000"/>
              </a:lnSpc>
            </a:pPr>
            <a:r>
              <a:rPr lang="en-GB" sz="1400" u="sng" dirty="0">
                <a:solidFill>
                  <a:schemeClr val="bg1"/>
                </a:solidFill>
                <a:effectLst/>
                <a:latin typeface="Segoe UI Semibold" panose="020B0702040204020203"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Join Microsoft Teams Meeting</a:t>
            </a:r>
            <a:r>
              <a:rPr lang="en-GB" sz="1200" dirty="0">
                <a:solidFill>
                  <a:schemeClr val="bg1"/>
                </a:solidFill>
                <a:effectLst/>
                <a:latin typeface="Segoe UI" panose="020B0502040204020203" pitchFamily="34" charset="0"/>
                <a:ea typeface="Times New Roman" panose="02020603050405020304" pitchFamily="18" charset="0"/>
              </a:rPr>
              <a:t> </a:t>
            </a:r>
            <a:endParaRPr lang="en-GB" sz="1200" dirty="0">
              <a:solidFill>
                <a:schemeClr val="bg1"/>
              </a:solidFill>
              <a:effectLst/>
              <a:latin typeface="Times New Roman" panose="02020603050405020304" pitchFamily="18" charset="0"/>
              <a:ea typeface="Times New Roman" panose="02020603050405020304" pitchFamily="18" charset="0"/>
            </a:endParaRPr>
          </a:p>
          <a:p>
            <a:pPr>
              <a:lnSpc>
                <a:spcPct val="100000"/>
              </a:lnSpc>
            </a:pPr>
            <a:r>
              <a:rPr lang="en-GB" sz="1050" u="sng" dirty="0">
                <a:solidFill>
                  <a:schemeClr val="bg1"/>
                </a:solidFill>
                <a:effectLst/>
                <a:latin typeface="Segoe UI" panose="020B0502040204020203"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+44 20 3855 5885</a:t>
            </a:r>
            <a:r>
              <a:rPr lang="en-GB" sz="1200" dirty="0">
                <a:solidFill>
                  <a:schemeClr val="bg1"/>
                </a:solidFill>
                <a:effectLst/>
                <a:latin typeface="Segoe UI" panose="020B0502040204020203" pitchFamily="34" charset="0"/>
                <a:ea typeface="Times New Roman" panose="02020603050405020304" pitchFamily="18" charset="0"/>
              </a:rPr>
              <a:t> </a:t>
            </a:r>
            <a:r>
              <a:rPr lang="en-GB" sz="900" dirty="0">
                <a:solidFill>
                  <a:schemeClr val="bg1"/>
                </a:solidFill>
                <a:effectLst/>
                <a:latin typeface="Segoe UI" panose="020B0502040204020203" pitchFamily="34" charset="0"/>
                <a:ea typeface="Times New Roman" panose="02020603050405020304" pitchFamily="18" charset="0"/>
              </a:rPr>
              <a:t>  United Kingdom, London (Toll) </a:t>
            </a:r>
            <a:endParaRPr lang="en-GB" sz="1200" dirty="0">
              <a:solidFill>
                <a:schemeClr val="bg1"/>
              </a:solidFill>
              <a:effectLst/>
              <a:latin typeface="Times New Roman" panose="02020603050405020304" pitchFamily="18" charset="0"/>
              <a:ea typeface="Times New Roman" panose="02020603050405020304" pitchFamily="18" charset="0"/>
            </a:endParaRPr>
          </a:p>
          <a:p>
            <a:pPr>
              <a:lnSpc>
                <a:spcPct val="100000"/>
              </a:lnSpc>
            </a:pPr>
            <a:r>
              <a:rPr lang="en-GB" sz="900" dirty="0">
                <a:solidFill>
                  <a:schemeClr val="bg1"/>
                </a:solidFill>
                <a:effectLst/>
                <a:latin typeface="Segoe UI" panose="020B0502040204020203" pitchFamily="34" charset="0"/>
                <a:ea typeface="Times New Roman" panose="02020603050405020304" pitchFamily="18" charset="0"/>
              </a:rPr>
              <a:t>Conference ID: </a:t>
            </a:r>
            <a:r>
              <a:rPr lang="en-GB" sz="1050" dirty="0">
                <a:solidFill>
                  <a:schemeClr val="bg1"/>
                </a:solidFill>
                <a:effectLst/>
                <a:latin typeface="Segoe UI" panose="020B0502040204020203" pitchFamily="34" charset="0"/>
                <a:ea typeface="Times New Roman" panose="02020603050405020304" pitchFamily="18" charset="0"/>
              </a:rPr>
              <a:t>462 309 959# </a:t>
            </a:r>
            <a:endParaRPr lang="en-GB"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9183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41B54-255F-4204-B4AD-2EF5A6AEB2A6}"/>
              </a:ext>
            </a:extLst>
          </p:cNvPr>
          <p:cNvSpPr>
            <a:spLocks noGrp="1"/>
          </p:cNvSpPr>
          <p:nvPr>
            <p:ph type="title"/>
          </p:nvPr>
        </p:nvSpPr>
        <p:spPr/>
        <p:txBody>
          <a:bodyPr/>
          <a:lstStyle/>
          <a:p>
            <a:r>
              <a:rPr lang="en-GB" dirty="0"/>
              <a:t>“Housekeeping” update</a:t>
            </a:r>
          </a:p>
        </p:txBody>
      </p:sp>
      <p:sp>
        <p:nvSpPr>
          <p:cNvPr id="3" name="Content Placeholder 2">
            <a:extLst>
              <a:ext uri="{FF2B5EF4-FFF2-40B4-BE49-F238E27FC236}">
                <a16:creationId xmlns:a16="http://schemas.microsoft.com/office/drawing/2014/main" id="{8988D41E-B843-4ACC-9E1C-B0A0CE3D1A77}"/>
              </a:ext>
            </a:extLst>
          </p:cNvPr>
          <p:cNvSpPr>
            <a:spLocks noGrp="1"/>
          </p:cNvSpPr>
          <p:nvPr>
            <p:ph idx="1"/>
          </p:nvPr>
        </p:nvSpPr>
        <p:spPr>
          <a:xfrm>
            <a:off x="7290706" y="1800000"/>
            <a:ext cx="4512847" cy="3960000"/>
          </a:xfrm>
        </p:spPr>
        <p:txBody>
          <a:bodyPr/>
          <a:lstStyle/>
          <a:p>
            <a:r>
              <a:rPr lang="en-US" dirty="0"/>
              <a:t>All the existing issues are being brought together for an update that we hope to consult on over Xmas</a:t>
            </a:r>
          </a:p>
          <a:p>
            <a:r>
              <a:rPr lang="en-US" dirty="0"/>
              <a:t>Still an opportunity to raise new points for inclusion – particularly with the compliance forms</a:t>
            </a:r>
          </a:p>
          <a:p>
            <a:endParaRPr lang="en-GB" dirty="0"/>
          </a:p>
        </p:txBody>
      </p:sp>
      <p:sp>
        <p:nvSpPr>
          <p:cNvPr id="4" name="Slide Number Placeholder 3">
            <a:extLst>
              <a:ext uri="{FF2B5EF4-FFF2-40B4-BE49-F238E27FC236}">
                <a16:creationId xmlns:a16="http://schemas.microsoft.com/office/drawing/2014/main" id="{01A1E65D-BC7F-49DC-8FE3-D5B27E9ED25E}"/>
              </a:ext>
            </a:extLst>
          </p:cNvPr>
          <p:cNvSpPr>
            <a:spLocks noGrp="1"/>
          </p:cNvSpPr>
          <p:nvPr>
            <p:ph type="sldNum" sz="quarter" idx="12"/>
          </p:nvPr>
        </p:nvSpPr>
        <p:spPr/>
        <p:txBody>
          <a:bodyPr/>
          <a:lstStyle/>
          <a:p>
            <a:fld id="{98FF217E-B86F-EA42-9607-BE163228A213}" type="slidenum">
              <a:rPr lang="en-GB" smtClean="0"/>
              <a:pPr/>
              <a:t>10</a:t>
            </a:fld>
            <a:endParaRPr lang="en-GB"/>
          </a:p>
        </p:txBody>
      </p:sp>
      <p:pic>
        <p:nvPicPr>
          <p:cNvPr id="6" name="Picture 5">
            <a:extLst>
              <a:ext uri="{FF2B5EF4-FFF2-40B4-BE49-F238E27FC236}">
                <a16:creationId xmlns:a16="http://schemas.microsoft.com/office/drawing/2014/main" id="{87CB3E2A-E643-4083-998C-F24BB4AEE558}"/>
              </a:ext>
            </a:extLst>
          </p:cNvPr>
          <p:cNvPicPr>
            <a:picLocks noChangeAspect="1"/>
          </p:cNvPicPr>
          <p:nvPr/>
        </p:nvPicPr>
        <p:blipFill>
          <a:blip r:embed="rId2"/>
          <a:stretch>
            <a:fillRect/>
          </a:stretch>
        </p:blipFill>
        <p:spPr>
          <a:xfrm>
            <a:off x="335360" y="1935435"/>
            <a:ext cx="10277475" cy="4733925"/>
          </a:xfrm>
          <a:prstGeom prst="rect">
            <a:avLst/>
          </a:prstGeom>
        </p:spPr>
      </p:pic>
    </p:spTree>
    <p:extLst>
      <p:ext uri="{BB962C8B-B14F-4D97-AF65-F5344CB8AC3E}">
        <p14:creationId xmlns:p14="http://schemas.microsoft.com/office/powerpoint/2010/main" val="1627962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F5BAD-910D-46FF-A4EA-F669AEF82A32}"/>
              </a:ext>
            </a:extLst>
          </p:cNvPr>
          <p:cNvSpPr>
            <a:spLocks noGrp="1"/>
          </p:cNvSpPr>
          <p:nvPr>
            <p:ph type="title"/>
          </p:nvPr>
        </p:nvSpPr>
        <p:spPr/>
        <p:txBody>
          <a:bodyPr/>
          <a:lstStyle/>
          <a:p>
            <a:r>
              <a:rPr lang="en-GB" dirty="0"/>
              <a:t>Storage – DCRP/MP/20/06</a:t>
            </a:r>
          </a:p>
        </p:txBody>
      </p:sp>
      <p:sp>
        <p:nvSpPr>
          <p:cNvPr id="3" name="Content Placeholder 2">
            <a:extLst>
              <a:ext uri="{FF2B5EF4-FFF2-40B4-BE49-F238E27FC236}">
                <a16:creationId xmlns:a16="http://schemas.microsoft.com/office/drawing/2014/main" id="{21E6B5F7-231A-4497-AB20-B3F1D1DB675F}"/>
              </a:ext>
            </a:extLst>
          </p:cNvPr>
          <p:cNvSpPr>
            <a:spLocks noGrp="1"/>
          </p:cNvSpPr>
          <p:nvPr>
            <p:ph idx="1"/>
          </p:nvPr>
        </p:nvSpPr>
        <p:spPr/>
        <p:txBody>
          <a:bodyPr/>
          <a:lstStyle/>
          <a:p>
            <a:r>
              <a:rPr lang="en-US" dirty="0"/>
              <a:t>DCRP WG has now met three times, most recently on 01 October 2020 – and is meeting PM today (03/11)</a:t>
            </a:r>
          </a:p>
          <a:p>
            <a:r>
              <a:rPr lang="en-US" dirty="0"/>
              <a:t>The drafting of the modifications to G98, G99 and the D Code is practically complete</a:t>
            </a:r>
          </a:p>
          <a:p>
            <a:r>
              <a:rPr lang="en-US" dirty="0"/>
              <a:t>The work has highlighted the challenges that exist in ensuring EVs operate in vehicle to grid mode (V2G) are compliant – particularly an issue where the inverter is in the vehicle as compliance is determined at charging point, not the vehicle – although this is not really a storage issue per se</a:t>
            </a:r>
          </a:p>
          <a:p>
            <a:r>
              <a:rPr lang="en-US" dirty="0"/>
              <a:t>The drafting will deliberately suggest that the response to falling frequency below 49.5Hz should trigger a response whereby charging is stopped and generation started.  This is anticipation of such a requirement being imposed through the Grid Code in the future.</a:t>
            </a:r>
          </a:p>
          <a:p>
            <a:endParaRPr lang="en-US" dirty="0"/>
          </a:p>
          <a:p>
            <a:endParaRPr lang="en-US" dirty="0"/>
          </a:p>
          <a:p>
            <a:endParaRPr lang="en-GB" dirty="0"/>
          </a:p>
        </p:txBody>
      </p:sp>
      <p:sp>
        <p:nvSpPr>
          <p:cNvPr id="4" name="Slide Number Placeholder 3">
            <a:extLst>
              <a:ext uri="{FF2B5EF4-FFF2-40B4-BE49-F238E27FC236}">
                <a16:creationId xmlns:a16="http://schemas.microsoft.com/office/drawing/2014/main" id="{0B3F3CAB-1EB0-453E-BDE7-5A492EFAF09D}"/>
              </a:ext>
            </a:extLst>
          </p:cNvPr>
          <p:cNvSpPr>
            <a:spLocks noGrp="1"/>
          </p:cNvSpPr>
          <p:nvPr>
            <p:ph type="sldNum" sz="quarter" idx="12"/>
          </p:nvPr>
        </p:nvSpPr>
        <p:spPr/>
        <p:txBody>
          <a:bodyPr/>
          <a:lstStyle/>
          <a:p>
            <a:fld id="{98FF217E-B86F-EA42-9607-BE163228A213}" type="slidenum">
              <a:rPr lang="en-GB" smtClean="0"/>
              <a:pPr/>
              <a:t>11</a:t>
            </a:fld>
            <a:endParaRPr lang="en-GB"/>
          </a:p>
        </p:txBody>
      </p:sp>
    </p:spTree>
    <p:extLst>
      <p:ext uri="{BB962C8B-B14F-4D97-AF65-F5344CB8AC3E}">
        <p14:creationId xmlns:p14="http://schemas.microsoft.com/office/powerpoint/2010/main" val="1069180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91E6-0369-4789-A907-AEEC69B5DFCC}"/>
              </a:ext>
            </a:extLst>
          </p:cNvPr>
          <p:cNvSpPr>
            <a:spLocks noGrp="1"/>
          </p:cNvSpPr>
          <p:nvPr>
            <p:ph type="title"/>
          </p:nvPr>
        </p:nvSpPr>
        <p:spPr/>
        <p:txBody>
          <a:bodyPr/>
          <a:lstStyle/>
          <a:p>
            <a:r>
              <a:rPr lang="en-GB" dirty="0"/>
              <a:t>G100</a:t>
            </a:r>
          </a:p>
        </p:txBody>
      </p:sp>
      <p:sp>
        <p:nvSpPr>
          <p:cNvPr id="3" name="Content Placeholder 2">
            <a:extLst>
              <a:ext uri="{FF2B5EF4-FFF2-40B4-BE49-F238E27FC236}">
                <a16:creationId xmlns:a16="http://schemas.microsoft.com/office/drawing/2014/main" id="{3268CEEE-26CF-4D33-AB26-38D570B46EAF}"/>
              </a:ext>
            </a:extLst>
          </p:cNvPr>
          <p:cNvSpPr>
            <a:spLocks noGrp="1"/>
          </p:cNvSpPr>
          <p:nvPr>
            <p:ph idx="1"/>
          </p:nvPr>
        </p:nvSpPr>
        <p:spPr>
          <a:xfrm>
            <a:off x="720000" y="1449000"/>
            <a:ext cx="11083554" cy="3960000"/>
          </a:xfrm>
        </p:spPr>
        <p:txBody>
          <a:bodyPr/>
          <a:lstStyle/>
          <a:p>
            <a:r>
              <a:rPr lang="en-US" sz="1800" dirty="0"/>
              <a:t>DNOs have suggested that:</a:t>
            </a:r>
          </a:p>
          <a:p>
            <a:pPr marL="350838" lvl="1" indent="-342900">
              <a:buFont typeface="Arial" panose="020B0604020202020204" pitchFamily="34" charset="0"/>
              <a:buChar char="•"/>
            </a:pPr>
            <a:r>
              <a:rPr lang="en-US" sz="1800" dirty="0"/>
              <a:t>The requirements should be recast from first principles rather than include arbitrary limits (eg the 5s tripping time)</a:t>
            </a:r>
          </a:p>
          <a:p>
            <a:pPr marL="350838" lvl="1" indent="-342900">
              <a:buFont typeface="Arial" panose="020B0604020202020204" pitchFamily="34" charset="0"/>
              <a:buChar char="•"/>
            </a:pPr>
            <a:r>
              <a:rPr lang="en-US" sz="1800" dirty="0"/>
              <a:t>First principles to include considerations such as compliance with P28 – which didn’t exist in current guise when G100 written</a:t>
            </a:r>
          </a:p>
          <a:p>
            <a:pPr marL="350838" lvl="1" indent="-342900">
              <a:buFont typeface="Arial" panose="020B0604020202020204" pitchFamily="34" charset="0"/>
              <a:buChar char="•"/>
            </a:pPr>
            <a:r>
              <a:rPr lang="en-US" sz="1800" dirty="0"/>
              <a:t>Something fairly prescriptive is required for smaller LV installations; the principles should apply to HV installations, but with less prescription</a:t>
            </a:r>
          </a:p>
          <a:p>
            <a:pPr marL="350838" lvl="1" indent="-342900">
              <a:buFont typeface="Arial" panose="020B0604020202020204" pitchFamily="34" charset="0"/>
              <a:buChar char="•"/>
            </a:pPr>
            <a:r>
              <a:rPr lang="en-US" sz="1800" dirty="0"/>
              <a:t>Demand management schemes should be included</a:t>
            </a:r>
          </a:p>
          <a:p>
            <a:pPr marL="350838" lvl="1" indent="-342900">
              <a:buFont typeface="Arial" panose="020B0604020202020204" pitchFamily="34" charset="0"/>
              <a:buChar char="•"/>
            </a:pPr>
            <a:r>
              <a:rPr lang="en-US" sz="1800" dirty="0"/>
              <a:t>Inclusion of demand suggests a revised G100 document for Export/Import control schemes – and probably ideally inclusion in Annex 1 of the Distribution Code</a:t>
            </a:r>
          </a:p>
          <a:p>
            <a:pPr marL="350838" lvl="1" indent="-342900">
              <a:buFont typeface="Arial" panose="020B0604020202020204" pitchFamily="34" charset="0"/>
              <a:buChar char="•"/>
            </a:pPr>
            <a:r>
              <a:rPr lang="en-US" sz="1800" dirty="0"/>
              <a:t>New challenges like vehicle to grid are included</a:t>
            </a:r>
          </a:p>
          <a:p>
            <a:r>
              <a:rPr lang="en-US" sz="1800" dirty="0"/>
              <a:t>We are now looking for a first meeting date around the end of November</a:t>
            </a:r>
          </a:p>
          <a:p>
            <a:r>
              <a:rPr lang="en-US" sz="1800" dirty="0"/>
              <a:t>The issues raised by stakeholders so far are on the next slide – and now is the time to check if there are any other issues to raise.</a:t>
            </a:r>
          </a:p>
          <a:p>
            <a:endParaRPr lang="en-US" sz="1800" dirty="0"/>
          </a:p>
          <a:p>
            <a:endParaRPr lang="en-US" sz="1800" dirty="0"/>
          </a:p>
          <a:p>
            <a:endParaRPr lang="en-US" sz="1800" dirty="0"/>
          </a:p>
          <a:p>
            <a:endParaRPr lang="en-US" sz="1800" dirty="0"/>
          </a:p>
          <a:p>
            <a:endParaRPr lang="en-US" sz="1800" dirty="0"/>
          </a:p>
          <a:p>
            <a:endParaRPr lang="en-GB" sz="1800" dirty="0"/>
          </a:p>
        </p:txBody>
      </p:sp>
      <p:sp>
        <p:nvSpPr>
          <p:cNvPr id="4" name="Slide Number Placeholder 3">
            <a:extLst>
              <a:ext uri="{FF2B5EF4-FFF2-40B4-BE49-F238E27FC236}">
                <a16:creationId xmlns:a16="http://schemas.microsoft.com/office/drawing/2014/main" id="{5791EF17-84FD-42EC-A57D-AC55792D5170}"/>
              </a:ext>
            </a:extLst>
          </p:cNvPr>
          <p:cNvSpPr>
            <a:spLocks noGrp="1"/>
          </p:cNvSpPr>
          <p:nvPr>
            <p:ph type="sldNum" sz="quarter" idx="12"/>
          </p:nvPr>
        </p:nvSpPr>
        <p:spPr/>
        <p:txBody>
          <a:bodyPr/>
          <a:lstStyle/>
          <a:p>
            <a:fld id="{98FF217E-B86F-EA42-9607-BE163228A213}" type="slidenum">
              <a:rPr lang="en-GB" smtClean="0"/>
              <a:pPr/>
              <a:t>12</a:t>
            </a:fld>
            <a:endParaRPr lang="en-GB"/>
          </a:p>
        </p:txBody>
      </p:sp>
    </p:spTree>
    <p:extLst>
      <p:ext uri="{BB962C8B-B14F-4D97-AF65-F5344CB8AC3E}">
        <p14:creationId xmlns:p14="http://schemas.microsoft.com/office/powerpoint/2010/main" val="2908372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05DC5-3C6A-4A8D-8565-2DDB83F7496F}"/>
              </a:ext>
            </a:extLst>
          </p:cNvPr>
          <p:cNvSpPr>
            <a:spLocks noGrp="1"/>
          </p:cNvSpPr>
          <p:nvPr>
            <p:ph type="title"/>
          </p:nvPr>
        </p:nvSpPr>
        <p:spPr/>
        <p:txBody>
          <a:bodyPr/>
          <a:lstStyle/>
          <a:p>
            <a:r>
              <a:rPr lang="en-GB" dirty="0"/>
              <a:t>Stakeholders’ G100 Issues</a:t>
            </a:r>
          </a:p>
        </p:txBody>
      </p:sp>
      <p:graphicFrame>
        <p:nvGraphicFramePr>
          <p:cNvPr id="5" name="Table 5">
            <a:extLst>
              <a:ext uri="{FF2B5EF4-FFF2-40B4-BE49-F238E27FC236}">
                <a16:creationId xmlns:a16="http://schemas.microsoft.com/office/drawing/2014/main" id="{995CCBC9-CA85-4BB9-B4A1-32CBE15E7DF2}"/>
              </a:ext>
            </a:extLst>
          </p:cNvPr>
          <p:cNvGraphicFramePr>
            <a:graphicFrameLocks noGrp="1"/>
          </p:cNvGraphicFramePr>
          <p:nvPr>
            <p:ph idx="1"/>
            <p:extLst>
              <p:ext uri="{D42A27DB-BD31-4B8C-83A1-F6EECF244321}">
                <p14:modId xmlns:p14="http://schemas.microsoft.com/office/powerpoint/2010/main" val="1837868834"/>
              </p:ext>
            </p:extLst>
          </p:nvPr>
        </p:nvGraphicFramePr>
        <p:xfrm>
          <a:off x="622753" y="1339142"/>
          <a:ext cx="11082338" cy="5234940"/>
        </p:xfrm>
        <a:graphic>
          <a:graphicData uri="http://schemas.openxmlformats.org/drawingml/2006/table">
            <a:tbl>
              <a:tblPr firstRow="1" bandRow="1">
                <a:tableStyleId>{1E171933-4619-4E11-9A3F-F7608DF75F80}</a:tableStyleId>
              </a:tblPr>
              <a:tblGrid>
                <a:gridCol w="814161">
                  <a:extLst>
                    <a:ext uri="{9D8B030D-6E8A-4147-A177-3AD203B41FA5}">
                      <a16:colId xmlns:a16="http://schemas.microsoft.com/office/drawing/2014/main" val="3313604081"/>
                    </a:ext>
                  </a:extLst>
                </a:gridCol>
                <a:gridCol w="10268177">
                  <a:extLst>
                    <a:ext uri="{9D8B030D-6E8A-4147-A177-3AD203B41FA5}">
                      <a16:colId xmlns:a16="http://schemas.microsoft.com/office/drawing/2014/main" val="1710205610"/>
                    </a:ext>
                  </a:extLst>
                </a:gridCol>
              </a:tblGrid>
              <a:tr h="370840">
                <a:tc>
                  <a:txBody>
                    <a:bodyPr/>
                    <a:lstStyle/>
                    <a:p>
                      <a:r>
                        <a:rPr lang="en-GB" sz="1100" dirty="0"/>
                        <a:t>No</a:t>
                      </a:r>
                    </a:p>
                  </a:txBody>
                  <a:tcPr/>
                </a:tc>
                <a:tc>
                  <a:txBody>
                    <a:bodyPr/>
                    <a:lstStyle/>
                    <a:p>
                      <a:r>
                        <a:rPr lang="en-GB" sz="1100" dirty="0"/>
                        <a:t>Issue Description</a:t>
                      </a:r>
                    </a:p>
                  </a:txBody>
                  <a:tcPr/>
                </a:tc>
                <a:extLst>
                  <a:ext uri="{0D108BD9-81ED-4DB2-BD59-A6C34878D82A}">
                    <a16:rowId xmlns:a16="http://schemas.microsoft.com/office/drawing/2014/main" val="543588913"/>
                  </a:ext>
                </a:extLst>
              </a:tr>
              <a:tr h="370840">
                <a:tc>
                  <a:txBody>
                    <a:bodyPr/>
                    <a:lstStyle/>
                    <a:p>
                      <a:r>
                        <a:rPr lang="en-GB" sz="1050" dirty="0"/>
                        <a:t>1</a:t>
                      </a:r>
                    </a:p>
                  </a:txBody>
                  <a:tcPr/>
                </a:tc>
                <a:tc>
                  <a:txBody>
                    <a:bodyPr/>
                    <a:lstStyle/>
                    <a:p>
                      <a:pPr>
                        <a:spcAft>
                          <a:spcPts val="600"/>
                        </a:spcAft>
                      </a:pPr>
                      <a:r>
                        <a:rPr lang="en-US" sz="1050" dirty="0"/>
                        <a:t>Password Protection (</a:t>
                      </a:r>
                      <a:r>
                        <a:rPr lang="en-US" sz="1050" dirty="0" err="1"/>
                        <a:t>Apx</a:t>
                      </a:r>
                      <a:r>
                        <a:rPr lang="en-US" sz="1050" dirty="0"/>
                        <a:t> C. Sec 7)</a:t>
                      </a:r>
                    </a:p>
                    <a:p>
                      <a:pPr>
                        <a:spcAft>
                          <a:spcPts val="600"/>
                        </a:spcAft>
                      </a:pPr>
                      <a:r>
                        <a:rPr lang="en-US" sz="1050" dirty="0"/>
                        <a:t>“All . . .settings are password protected and cannot be altered by the customer.” – align with G99 requirements?</a:t>
                      </a:r>
                    </a:p>
                  </a:txBody>
                  <a:tcPr/>
                </a:tc>
                <a:extLst>
                  <a:ext uri="{0D108BD9-81ED-4DB2-BD59-A6C34878D82A}">
                    <a16:rowId xmlns:a16="http://schemas.microsoft.com/office/drawing/2014/main" val="3874684265"/>
                  </a:ext>
                </a:extLst>
              </a:tr>
              <a:tr h="370840">
                <a:tc>
                  <a:txBody>
                    <a:bodyPr/>
                    <a:lstStyle/>
                    <a:p>
                      <a:r>
                        <a:rPr lang="en-GB" sz="1050" dirty="0"/>
                        <a:t>2</a:t>
                      </a:r>
                    </a:p>
                  </a:txBody>
                  <a:tcPr/>
                </a:tc>
                <a:tc>
                  <a:txBody>
                    <a:bodyPr/>
                    <a:lstStyle/>
                    <a:p>
                      <a:pPr>
                        <a:spcAft>
                          <a:spcPts val="600"/>
                        </a:spcAft>
                      </a:pPr>
                      <a:r>
                        <a:rPr lang="en-US" sz="1050" dirty="0"/>
                        <a:t>Remote Relay from DNO Point of Supply (ELS Design Sec 5)</a:t>
                      </a:r>
                    </a:p>
                    <a:p>
                      <a:pPr>
                        <a:spcAft>
                          <a:spcPts val="600"/>
                        </a:spcAft>
                      </a:pPr>
                      <a:r>
                        <a:rPr lang="en-US" sz="1050" dirty="0"/>
                        <a:t>Could occur in a HV connection with a private network in between the generator and POS. Would a comms. link be required? Radio may not work (no line of sight) and you may have to rely on </a:t>
                      </a:r>
                      <a:r>
                        <a:rPr lang="en-US" sz="1050" dirty="0" err="1"/>
                        <a:t>fibre</a:t>
                      </a:r>
                      <a:r>
                        <a:rPr lang="en-US" sz="1050" dirty="0"/>
                        <a:t>, microwave or TSAT. </a:t>
                      </a:r>
                    </a:p>
                  </a:txBody>
                  <a:tcPr/>
                </a:tc>
                <a:extLst>
                  <a:ext uri="{0D108BD9-81ED-4DB2-BD59-A6C34878D82A}">
                    <a16:rowId xmlns:a16="http://schemas.microsoft.com/office/drawing/2014/main" val="3982938948"/>
                  </a:ext>
                </a:extLst>
              </a:tr>
              <a:tr h="370840">
                <a:tc>
                  <a:txBody>
                    <a:bodyPr/>
                    <a:lstStyle/>
                    <a:p>
                      <a:r>
                        <a:rPr lang="en-GB" sz="1050" dirty="0"/>
                        <a:t>3</a:t>
                      </a:r>
                    </a:p>
                  </a:txBody>
                  <a:tcPr/>
                </a:tc>
                <a:tc>
                  <a:txBody>
                    <a:bodyPr/>
                    <a:lstStyle/>
                    <a:p>
                      <a:pPr>
                        <a:spcAft>
                          <a:spcPts val="600"/>
                        </a:spcAft>
                      </a:pPr>
                      <a:r>
                        <a:rPr lang="en-US" sz="1050" dirty="0"/>
                        <a:t>G100 is the standard for Customer Export Limiting Schemes, so perhaps a generic standard on the measurement and control of current limiting schemes would be better – which could then equally apply to Export and Import Limitation</a:t>
                      </a:r>
                      <a:endParaRPr lang="en-GB" sz="1050" dirty="0"/>
                    </a:p>
                  </a:txBody>
                  <a:tcPr/>
                </a:tc>
                <a:extLst>
                  <a:ext uri="{0D108BD9-81ED-4DB2-BD59-A6C34878D82A}">
                    <a16:rowId xmlns:a16="http://schemas.microsoft.com/office/drawing/2014/main" val="736915968"/>
                  </a:ext>
                </a:extLst>
              </a:tr>
              <a:tr h="370840">
                <a:tc>
                  <a:txBody>
                    <a:bodyPr/>
                    <a:lstStyle/>
                    <a:p>
                      <a:r>
                        <a:rPr lang="en-GB" sz="1050" dirty="0"/>
                        <a:t>4</a:t>
                      </a:r>
                    </a:p>
                  </a:txBody>
                  <a:tcPr/>
                </a:tc>
                <a:tc>
                  <a:txBody>
                    <a:bodyPr/>
                    <a:lstStyle/>
                    <a:p>
                      <a:pPr>
                        <a:spcAft>
                          <a:spcPts val="600"/>
                        </a:spcAft>
                      </a:pPr>
                      <a:r>
                        <a:rPr lang="en-US" sz="1050" dirty="0"/>
                        <a:t>Where there are two or more EV chargers one of these will be nominated as the “master” device.  This is responsible for measuring the current at the grid connection and reducing the load as required.  In our system the “master” device can be a  </a:t>
                      </a:r>
                      <a:r>
                        <a:rPr lang="en-US" sz="1050" dirty="0" err="1"/>
                        <a:t>zappi</a:t>
                      </a:r>
                      <a:r>
                        <a:rPr lang="en-US" sz="1050" dirty="0"/>
                        <a:t> (EV charger) or </a:t>
                      </a:r>
                      <a:r>
                        <a:rPr lang="en-US" sz="1050" dirty="0" err="1"/>
                        <a:t>eddi</a:t>
                      </a:r>
                      <a:r>
                        <a:rPr lang="en-US" sz="1050" dirty="0"/>
                        <a:t> (power diverter).</a:t>
                      </a:r>
                    </a:p>
                    <a:p>
                      <a:pPr>
                        <a:spcAft>
                          <a:spcPts val="600"/>
                        </a:spcAft>
                      </a:pPr>
                      <a:r>
                        <a:rPr lang="en-US" sz="1050" dirty="0"/>
                        <a:t>The “slave” device(s) are connected to each other and the master device using a proprietary 868Mhz wireless link.  Once a second, the  master device transmits a “power allocation” message to each slave device which then controls its load to match this allocation.</a:t>
                      </a:r>
                    </a:p>
                    <a:p>
                      <a:pPr>
                        <a:spcAft>
                          <a:spcPts val="600"/>
                        </a:spcAft>
                      </a:pPr>
                      <a:r>
                        <a:rPr lang="en-US" sz="1050" dirty="0"/>
                        <a:t>If the slave device does not hear the power allocation message of 5 seconds then the output is reduced to zero.</a:t>
                      </a:r>
                    </a:p>
                    <a:p>
                      <a:pPr>
                        <a:spcAft>
                          <a:spcPts val="600"/>
                        </a:spcAft>
                      </a:pPr>
                      <a:r>
                        <a:rPr lang="en-US" sz="1050" dirty="0"/>
                        <a:t>Connection from CT to Master Device</a:t>
                      </a:r>
                    </a:p>
                    <a:p>
                      <a:pPr>
                        <a:spcAft>
                          <a:spcPts val="600"/>
                        </a:spcAft>
                      </a:pPr>
                      <a:r>
                        <a:rPr lang="en-US" sz="1050" dirty="0"/>
                        <a:t>G100 does not allow for the use of wireless transmitters, this is restrictive as a hardwired connection from the CT to the ‘master device’ is required. The use of ‘</a:t>
                      </a:r>
                      <a:r>
                        <a:rPr lang="en-US" sz="1050" dirty="0" err="1"/>
                        <a:t>Harvi</a:t>
                      </a:r>
                      <a:r>
                        <a:rPr lang="en-US" sz="1050" dirty="0"/>
                        <a:t>’ transmitters (at 868MHz protocol) could allow for current signals to be sent and the load curtailed if a signal is not received for 5 seconds.</a:t>
                      </a:r>
                    </a:p>
                  </a:txBody>
                  <a:tcPr/>
                </a:tc>
                <a:extLst>
                  <a:ext uri="{0D108BD9-81ED-4DB2-BD59-A6C34878D82A}">
                    <a16:rowId xmlns:a16="http://schemas.microsoft.com/office/drawing/2014/main" val="1159388218"/>
                  </a:ext>
                </a:extLst>
              </a:tr>
              <a:tr h="370840">
                <a:tc>
                  <a:txBody>
                    <a:bodyPr/>
                    <a:lstStyle/>
                    <a:p>
                      <a:r>
                        <a:rPr lang="en-GB" sz="1050" dirty="0"/>
                        <a:t>5</a:t>
                      </a:r>
                    </a:p>
                  </a:txBody>
                  <a:tcPr/>
                </a:tc>
                <a:tc>
                  <a:txBody>
                    <a:bodyPr/>
                    <a:lstStyle/>
                    <a:p>
                      <a:pPr>
                        <a:spcAft>
                          <a:spcPts val="600"/>
                        </a:spcAft>
                      </a:pPr>
                      <a:r>
                        <a:rPr lang="en-US" sz="1050" dirty="0"/>
                        <a:t>Reverse Power Relays</a:t>
                      </a:r>
                    </a:p>
                    <a:p>
                      <a:pPr>
                        <a:spcAft>
                          <a:spcPts val="600"/>
                        </a:spcAft>
                      </a:pPr>
                      <a:r>
                        <a:rPr lang="en-US" sz="1050" dirty="0"/>
                        <a:t>Current fail safes installed operate in 2 seconds but reverse power relays are still required. Some clarification required within G100 document.</a:t>
                      </a:r>
                    </a:p>
                  </a:txBody>
                  <a:tcPr/>
                </a:tc>
                <a:extLst>
                  <a:ext uri="{0D108BD9-81ED-4DB2-BD59-A6C34878D82A}">
                    <a16:rowId xmlns:a16="http://schemas.microsoft.com/office/drawing/2014/main" val="2849065188"/>
                  </a:ext>
                </a:extLst>
              </a:tr>
              <a:tr h="370840">
                <a:tc>
                  <a:txBody>
                    <a:bodyPr/>
                    <a:lstStyle/>
                    <a:p>
                      <a:r>
                        <a:rPr lang="en-GB" sz="1050" dirty="0"/>
                        <a:t>6</a:t>
                      </a:r>
                    </a:p>
                  </a:txBody>
                  <a:tcPr/>
                </a:tc>
                <a:tc>
                  <a:txBody>
                    <a:bodyPr/>
                    <a:lstStyle/>
                    <a:p>
                      <a:pPr>
                        <a:spcAft>
                          <a:spcPts val="600"/>
                        </a:spcAft>
                      </a:pPr>
                      <a:r>
                        <a:rPr lang="en-US" sz="1050" dirty="0"/>
                        <a:t>“applying G100 principles” to import load curtailment devices would stand some improvement and </a:t>
                      </a:r>
                      <a:r>
                        <a:rPr lang="en-US" sz="1050" dirty="0" err="1"/>
                        <a:t>standardisation</a:t>
                      </a:r>
                      <a:r>
                        <a:rPr lang="en-US" sz="1050" dirty="0"/>
                        <a:t>.  As such, if there’s an opportunity to develop an Engineering Recommendation, I’d be interested to be involved.</a:t>
                      </a:r>
                    </a:p>
                  </a:txBody>
                  <a:tcPr/>
                </a:tc>
                <a:extLst>
                  <a:ext uri="{0D108BD9-81ED-4DB2-BD59-A6C34878D82A}">
                    <a16:rowId xmlns:a16="http://schemas.microsoft.com/office/drawing/2014/main" val="615220104"/>
                  </a:ext>
                </a:extLst>
              </a:tr>
              <a:tr h="370840">
                <a:tc>
                  <a:txBody>
                    <a:bodyPr/>
                    <a:lstStyle/>
                    <a:p>
                      <a:r>
                        <a:rPr lang="en-GB" sz="1050" dirty="0"/>
                        <a:t>7</a:t>
                      </a:r>
                    </a:p>
                  </a:txBody>
                  <a:tcPr/>
                </a:tc>
                <a:tc>
                  <a:txBody>
                    <a:bodyPr/>
                    <a:lstStyle/>
                    <a:p>
                      <a:pPr>
                        <a:spcAft>
                          <a:spcPts val="600"/>
                        </a:spcAft>
                      </a:pPr>
                      <a:r>
                        <a:rPr lang="en-US" sz="1050" dirty="0"/>
                        <a:t>Zero export settings are not properly catered for in G100 – it is not possible to set a tolerance on zero</a:t>
                      </a:r>
                    </a:p>
                  </a:txBody>
                  <a:tcPr/>
                </a:tc>
                <a:extLst>
                  <a:ext uri="{0D108BD9-81ED-4DB2-BD59-A6C34878D82A}">
                    <a16:rowId xmlns:a16="http://schemas.microsoft.com/office/drawing/2014/main" val="1930787724"/>
                  </a:ext>
                </a:extLst>
              </a:tr>
              <a:tr h="370840">
                <a:tc>
                  <a:txBody>
                    <a:bodyPr/>
                    <a:lstStyle/>
                    <a:p>
                      <a:r>
                        <a:rPr lang="en-GB" sz="1050" dirty="0"/>
                        <a:t>8</a:t>
                      </a:r>
                    </a:p>
                  </a:txBody>
                  <a:tcPr/>
                </a:tc>
                <a:tc>
                  <a:txBody>
                    <a:bodyPr/>
                    <a:lstStyle/>
                    <a:p>
                      <a:pPr>
                        <a:spcAft>
                          <a:spcPts val="600"/>
                        </a:spcAft>
                      </a:pPr>
                      <a:r>
                        <a:rPr lang="en-US" sz="1050" dirty="0"/>
                        <a:t>5s is too restrictive a response time for some technologies</a:t>
                      </a:r>
                    </a:p>
                  </a:txBody>
                  <a:tcPr/>
                </a:tc>
                <a:extLst>
                  <a:ext uri="{0D108BD9-81ED-4DB2-BD59-A6C34878D82A}">
                    <a16:rowId xmlns:a16="http://schemas.microsoft.com/office/drawing/2014/main" val="3360102186"/>
                  </a:ext>
                </a:extLst>
              </a:tr>
            </a:tbl>
          </a:graphicData>
        </a:graphic>
      </p:graphicFrame>
      <p:sp>
        <p:nvSpPr>
          <p:cNvPr id="4" name="Slide Number Placeholder 3">
            <a:extLst>
              <a:ext uri="{FF2B5EF4-FFF2-40B4-BE49-F238E27FC236}">
                <a16:creationId xmlns:a16="http://schemas.microsoft.com/office/drawing/2014/main" id="{F5B1A07C-6B9A-4AC5-8E3A-AA385A3F8A69}"/>
              </a:ext>
            </a:extLst>
          </p:cNvPr>
          <p:cNvSpPr>
            <a:spLocks noGrp="1"/>
          </p:cNvSpPr>
          <p:nvPr>
            <p:ph type="sldNum" sz="quarter" idx="12"/>
          </p:nvPr>
        </p:nvSpPr>
        <p:spPr/>
        <p:txBody>
          <a:bodyPr/>
          <a:lstStyle/>
          <a:p>
            <a:fld id="{98FF217E-B86F-EA42-9607-BE163228A213}" type="slidenum">
              <a:rPr lang="en-GB" smtClean="0"/>
              <a:pPr/>
              <a:t>13</a:t>
            </a:fld>
            <a:endParaRPr lang="en-GB" dirty="0"/>
          </a:p>
        </p:txBody>
      </p:sp>
    </p:spTree>
    <p:extLst>
      <p:ext uri="{BB962C8B-B14F-4D97-AF65-F5344CB8AC3E}">
        <p14:creationId xmlns:p14="http://schemas.microsoft.com/office/powerpoint/2010/main" val="360101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A3048-4DE0-4B8C-B192-BABC8B025B14}"/>
              </a:ext>
            </a:extLst>
          </p:cNvPr>
          <p:cNvSpPr>
            <a:spLocks noGrp="1"/>
          </p:cNvSpPr>
          <p:nvPr>
            <p:ph type="title"/>
          </p:nvPr>
        </p:nvSpPr>
        <p:spPr/>
        <p:txBody>
          <a:bodyPr/>
          <a:lstStyle/>
          <a:p>
            <a:r>
              <a:rPr lang="en-GB" dirty="0"/>
              <a:t>Brexit and EU Issues</a:t>
            </a:r>
          </a:p>
        </p:txBody>
      </p:sp>
      <p:sp>
        <p:nvSpPr>
          <p:cNvPr id="3" name="Content Placeholder 2">
            <a:extLst>
              <a:ext uri="{FF2B5EF4-FFF2-40B4-BE49-F238E27FC236}">
                <a16:creationId xmlns:a16="http://schemas.microsoft.com/office/drawing/2014/main" id="{6D420C25-EEC8-4352-9A6F-76DD7FADE5D7}"/>
              </a:ext>
            </a:extLst>
          </p:cNvPr>
          <p:cNvSpPr>
            <a:spLocks noGrp="1"/>
          </p:cNvSpPr>
          <p:nvPr>
            <p:ph idx="1"/>
          </p:nvPr>
        </p:nvSpPr>
        <p:spPr>
          <a:xfrm>
            <a:off x="720000" y="1449000"/>
            <a:ext cx="11083554" cy="3960000"/>
          </a:xfrm>
        </p:spPr>
        <p:txBody>
          <a:bodyPr/>
          <a:lstStyle/>
          <a:p>
            <a:pPr>
              <a:lnSpc>
                <a:spcPct val="100000"/>
              </a:lnSpc>
            </a:pPr>
            <a:r>
              <a:rPr lang="en-US" sz="1500" dirty="0"/>
              <a:t>The RfG and DCC (and other Network Codes) are fixed in UK law, and are being modified on “IP Completion Day” to cut the formal references to EU institutions (eg ACER) and processes</a:t>
            </a:r>
          </a:p>
          <a:p>
            <a:pPr>
              <a:lnSpc>
                <a:spcPct val="100000"/>
              </a:lnSpc>
            </a:pPr>
            <a:r>
              <a:rPr lang="en-US" sz="1500" dirty="0"/>
              <a:t>The requirements are unchanged</a:t>
            </a:r>
          </a:p>
          <a:p>
            <a:pPr>
              <a:lnSpc>
                <a:spcPct val="100000"/>
              </a:lnSpc>
            </a:pPr>
            <a:r>
              <a:rPr lang="en-US" sz="1500" dirty="0"/>
              <a:t>EU Network Code developments.  These are not likely to be directly applicable in UK law, but will of course affect the overall EU market, and thus the UK indirectly</a:t>
            </a:r>
          </a:p>
          <a:p>
            <a:pPr marL="342900" indent="-342900">
              <a:lnSpc>
                <a:spcPct val="100000"/>
              </a:lnSpc>
              <a:buFont typeface="Arial" panose="020B0604020202020204" pitchFamily="34" charset="0"/>
              <a:buChar char="•"/>
            </a:pPr>
            <a:r>
              <a:rPr lang="en-US" sz="1500" dirty="0"/>
              <a:t>Recommendations formally made for changes:</a:t>
            </a:r>
          </a:p>
          <a:p>
            <a:pPr marL="609600" lvl="2" indent="-342900">
              <a:lnSpc>
                <a:spcPct val="100000"/>
              </a:lnSpc>
            </a:pPr>
            <a:r>
              <a:rPr lang="en-US" sz="1500" dirty="0"/>
              <a:t>Storage - RfG and DCC to fully include storage</a:t>
            </a:r>
          </a:p>
          <a:p>
            <a:pPr marL="609600" lvl="2" indent="-342900">
              <a:lnSpc>
                <a:spcPct val="100000"/>
              </a:lnSpc>
            </a:pPr>
            <a:r>
              <a:rPr lang="en-US" sz="1500" dirty="0"/>
              <a:t>Mixed customer sites – all/most Type A and B excluded from the 110kV criterion</a:t>
            </a:r>
          </a:p>
          <a:p>
            <a:pPr marL="342900" indent="-342900">
              <a:lnSpc>
                <a:spcPct val="100000"/>
              </a:lnSpc>
              <a:buFont typeface="Arial" panose="020B0604020202020204" pitchFamily="34" charset="0"/>
              <a:buChar char="•"/>
            </a:pPr>
            <a:r>
              <a:rPr lang="en-US" sz="1500" dirty="0"/>
              <a:t>In progress:</a:t>
            </a:r>
          </a:p>
          <a:p>
            <a:pPr marL="609600" lvl="2" indent="-342900">
              <a:lnSpc>
                <a:spcPct val="100000"/>
              </a:lnSpc>
            </a:pPr>
            <a:r>
              <a:rPr lang="en-US" sz="1500" dirty="0"/>
              <a:t>Revised/more detailed modelling requirements – should only really affect transmission connexions but the ENTSO-e proposal would allow application for embedded plant (but not Type A)</a:t>
            </a:r>
          </a:p>
          <a:p>
            <a:pPr marL="609600" lvl="2" indent="-342900">
              <a:lnSpc>
                <a:spcPct val="100000"/>
              </a:lnSpc>
            </a:pPr>
            <a:r>
              <a:rPr lang="en-US" sz="1500" dirty="0"/>
              <a:t>Applying Type B requirements to Type A – only concrete proposal so far is to include the active power control port in Type A</a:t>
            </a:r>
          </a:p>
          <a:p>
            <a:pPr marL="609600" lvl="2" indent="-342900">
              <a:lnSpc>
                <a:spcPct val="100000"/>
              </a:lnSpc>
            </a:pPr>
            <a:r>
              <a:rPr lang="en-US" sz="1500" dirty="0"/>
              <a:t>Definition of “material/significant alteration” for retrospective compliance</a:t>
            </a:r>
          </a:p>
          <a:p>
            <a:pPr marL="342900" indent="-342900">
              <a:lnSpc>
                <a:spcPct val="100000"/>
              </a:lnSpc>
              <a:buFont typeface="Arial" panose="020B0604020202020204" pitchFamily="34" charset="0"/>
              <a:buChar char="•"/>
            </a:pPr>
            <a:r>
              <a:rPr lang="en-US" sz="1500" dirty="0" err="1"/>
              <a:t>Entso</a:t>
            </a:r>
            <a:r>
              <a:rPr lang="en-US" sz="1500" dirty="0"/>
              <a:t>-e are updating the guidance on compliance – probably still too high level to be particularly helpful (and no longer directly applicable to UK)</a:t>
            </a:r>
          </a:p>
          <a:p>
            <a:pPr>
              <a:lnSpc>
                <a:spcPct val="100000"/>
              </a:lnSpc>
            </a:pPr>
            <a:r>
              <a:rPr lang="en-US" sz="1500" dirty="0"/>
              <a:t>50549-10 is likely to be released to national committees and voting in the Spring</a:t>
            </a:r>
          </a:p>
          <a:p>
            <a:pPr>
              <a:lnSpc>
                <a:spcPct val="100000"/>
              </a:lnSpc>
            </a:pPr>
            <a:endParaRPr lang="en-US" sz="1500" dirty="0"/>
          </a:p>
          <a:p>
            <a:pPr>
              <a:lnSpc>
                <a:spcPct val="100000"/>
              </a:lnSpc>
            </a:pPr>
            <a:endParaRPr lang="en-GB" sz="1500" dirty="0"/>
          </a:p>
        </p:txBody>
      </p:sp>
      <p:sp>
        <p:nvSpPr>
          <p:cNvPr id="4" name="Slide Number Placeholder 3">
            <a:extLst>
              <a:ext uri="{FF2B5EF4-FFF2-40B4-BE49-F238E27FC236}">
                <a16:creationId xmlns:a16="http://schemas.microsoft.com/office/drawing/2014/main" id="{0175E8FB-62AB-462C-89E6-D986E1FC5443}"/>
              </a:ext>
            </a:extLst>
          </p:cNvPr>
          <p:cNvSpPr>
            <a:spLocks noGrp="1"/>
          </p:cNvSpPr>
          <p:nvPr>
            <p:ph type="sldNum" sz="quarter" idx="12"/>
          </p:nvPr>
        </p:nvSpPr>
        <p:spPr/>
        <p:txBody>
          <a:bodyPr/>
          <a:lstStyle/>
          <a:p>
            <a:fld id="{98FF217E-B86F-EA42-9607-BE163228A213}" type="slidenum">
              <a:rPr lang="en-GB" smtClean="0"/>
              <a:pPr/>
              <a:t>14</a:t>
            </a:fld>
            <a:endParaRPr lang="en-GB"/>
          </a:p>
        </p:txBody>
      </p:sp>
    </p:spTree>
    <p:extLst>
      <p:ext uri="{BB962C8B-B14F-4D97-AF65-F5344CB8AC3E}">
        <p14:creationId xmlns:p14="http://schemas.microsoft.com/office/powerpoint/2010/main" val="2130127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432C-F251-4836-BE5F-1FE4CD6DF5B5}"/>
              </a:ext>
            </a:extLst>
          </p:cNvPr>
          <p:cNvSpPr>
            <a:spLocks noGrp="1"/>
          </p:cNvSpPr>
          <p:nvPr>
            <p:ph type="title"/>
          </p:nvPr>
        </p:nvSpPr>
        <p:spPr/>
        <p:txBody>
          <a:bodyPr/>
          <a:lstStyle/>
          <a:p>
            <a:r>
              <a:rPr lang="en-GB" dirty="0"/>
              <a:t>AOB and next meeting</a:t>
            </a:r>
          </a:p>
        </p:txBody>
      </p:sp>
      <p:sp>
        <p:nvSpPr>
          <p:cNvPr id="3" name="Content Placeholder 2">
            <a:extLst>
              <a:ext uri="{FF2B5EF4-FFF2-40B4-BE49-F238E27FC236}">
                <a16:creationId xmlns:a16="http://schemas.microsoft.com/office/drawing/2014/main" id="{719A2E5D-6B92-4FC0-A23E-29EEDD9D1047}"/>
              </a:ext>
            </a:extLst>
          </p:cNvPr>
          <p:cNvSpPr>
            <a:spLocks noGrp="1"/>
          </p:cNvSpPr>
          <p:nvPr>
            <p:ph idx="1"/>
          </p:nvPr>
        </p:nvSpPr>
        <p:spPr/>
        <p:txBody>
          <a:bodyPr/>
          <a:lstStyle/>
          <a:p>
            <a:r>
              <a:rPr lang="en-US" dirty="0"/>
              <a:t>AOB</a:t>
            </a:r>
          </a:p>
          <a:p>
            <a:pPr marL="342900" indent="-342900">
              <a:buFont typeface="Arial" panose="020B0604020202020204" pitchFamily="34" charset="0"/>
              <a:buChar char="•"/>
            </a:pPr>
            <a:r>
              <a:rPr lang="en-US" dirty="0"/>
              <a:t>None</a:t>
            </a:r>
          </a:p>
          <a:p>
            <a:endParaRPr lang="en-US" dirty="0"/>
          </a:p>
          <a:p>
            <a:endParaRPr lang="en-US" dirty="0"/>
          </a:p>
          <a:p>
            <a:r>
              <a:rPr lang="en-US" dirty="0"/>
              <a:t>Next meeting</a:t>
            </a:r>
          </a:p>
          <a:p>
            <a:pPr marL="342900" indent="-342900">
              <a:buFont typeface="Arial" panose="020B0604020202020204" pitchFamily="34" charset="0"/>
              <a:buChar char="•"/>
            </a:pPr>
            <a:r>
              <a:rPr lang="en-US" dirty="0"/>
              <a:t>Around the end of December?</a:t>
            </a:r>
          </a:p>
          <a:p>
            <a:endParaRPr lang="en-GB" dirty="0"/>
          </a:p>
        </p:txBody>
      </p:sp>
      <p:sp>
        <p:nvSpPr>
          <p:cNvPr id="4" name="Slide Number Placeholder 3">
            <a:extLst>
              <a:ext uri="{FF2B5EF4-FFF2-40B4-BE49-F238E27FC236}">
                <a16:creationId xmlns:a16="http://schemas.microsoft.com/office/drawing/2014/main" id="{82B5373E-78E7-4A6F-A325-68ABF9AFB1E1}"/>
              </a:ext>
            </a:extLst>
          </p:cNvPr>
          <p:cNvSpPr>
            <a:spLocks noGrp="1"/>
          </p:cNvSpPr>
          <p:nvPr>
            <p:ph type="sldNum" sz="quarter" idx="12"/>
          </p:nvPr>
        </p:nvSpPr>
        <p:spPr/>
        <p:txBody>
          <a:bodyPr/>
          <a:lstStyle/>
          <a:p>
            <a:fld id="{98FF217E-B86F-EA42-9607-BE163228A213}" type="slidenum">
              <a:rPr lang="en-GB" smtClean="0"/>
              <a:pPr/>
              <a:t>15</a:t>
            </a:fld>
            <a:endParaRPr lang="en-GB"/>
          </a:p>
        </p:txBody>
      </p:sp>
    </p:spTree>
    <p:extLst>
      <p:ext uri="{BB962C8B-B14F-4D97-AF65-F5344CB8AC3E}">
        <p14:creationId xmlns:p14="http://schemas.microsoft.com/office/powerpoint/2010/main" val="3287862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Tree>
    <p:extLst>
      <p:ext uri="{BB962C8B-B14F-4D97-AF65-F5344CB8AC3E}">
        <p14:creationId xmlns:p14="http://schemas.microsoft.com/office/powerpoint/2010/main" val="2316590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p:txBody>
          <a:bodyPr/>
          <a:lstStyle/>
          <a:p>
            <a:r>
              <a:rPr lang="en-GB" dirty="0"/>
              <a:t>Agenda</a:t>
            </a:r>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4047878982"/>
              </p:ext>
            </p:extLst>
          </p:nvPr>
        </p:nvGraphicFramePr>
        <p:xfrm>
          <a:off x="1289958" y="1803862"/>
          <a:ext cx="8971264" cy="3729990"/>
        </p:xfrm>
        <a:graphic>
          <a:graphicData uri="http://schemas.openxmlformats.org/drawingml/2006/table">
            <a:tbl>
              <a:tblPr firstRow="1" bandRow="1">
                <a:tableStyleId>{17292A2E-F333-43FB-9621-5CBBE7FDCDCB}</a:tableStyleId>
              </a:tblPr>
              <a:tblGrid>
                <a:gridCol w="1733676">
                  <a:extLst>
                    <a:ext uri="{9D8B030D-6E8A-4147-A177-3AD203B41FA5}">
                      <a16:colId xmlns:a16="http://schemas.microsoft.com/office/drawing/2014/main" val="591680162"/>
                    </a:ext>
                  </a:extLst>
                </a:gridCol>
                <a:gridCol w="6193845">
                  <a:extLst>
                    <a:ext uri="{9D8B030D-6E8A-4147-A177-3AD203B41FA5}">
                      <a16:colId xmlns:a16="http://schemas.microsoft.com/office/drawing/2014/main" val="3922535247"/>
                    </a:ext>
                  </a:extLst>
                </a:gridCol>
                <a:gridCol w="1043743">
                  <a:extLst>
                    <a:ext uri="{9D8B030D-6E8A-4147-A177-3AD203B41FA5}">
                      <a16:colId xmlns:a16="http://schemas.microsoft.com/office/drawing/2014/main" val="2284517505"/>
                    </a:ext>
                  </a:extLst>
                </a:gridCol>
              </a:tblGrid>
              <a:tr h="0">
                <a:tc>
                  <a:txBody>
                    <a:bodyPr/>
                    <a:lstStyle/>
                    <a:p>
                      <a:pPr marL="0" algn="ctr" rtl="0" eaLnBrk="1" fontAlgn="t" latinLnBrk="0" hangingPunct="1">
                        <a:spcBef>
                          <a:spcPts val="0"/>
                        </a:spcBef>
                        <a:spcAft>
                          <a:spcPts val="0"/>
                        </a:spcAft>
                      </a:pPr>
                      <a:r>
                        <a:rPr lang="en-GB" sz="1100" b="0" u="none" strike="noStrike" kern="1200">
                          <a:solidFill>
                            <a:schemeClr val="bg1"/>
                          </a:solidFill>
                          <a:effectLst/>
                        </a:rPr>
                        <a:t>Time</a:t>
                      </a:r>
                      <a:endParaRPr lang="en-GB" sz="1800" b="0" i="0" u="none" strike="noStrike">
                        <a:solidFill>
                          <a:schemeClr val="bg1"/>
                        </a:solidFill>
                        <a:effectLst/>
                        <a:latin typeface="Arial" panose="020B0604020202020204" pitchFamily="34" charset="0"/>
                      </a:endParaRPr>
                    </a:p>
                  </a:txBody>
                  <a:tcPr marL="68580" marR="68580" marT="36195" marB="36195"/>
                </a:tc>
                <a:tc>
                  <a:txBody>
                    <a:bodyPr/>
                    <a:lstStyle/>
                    <a:p>
                      <a:pPr marL="0" algn="ctr" rtl="0" eaLnBrk="1" fontAlgn="ctr" latinLnBrk="0" hangingPunct="1">
                        <a:spcBef>
                          <a:spcPts val="0"/>
                        </a:spcBef>
                        <a:spcAft>
                          <a:spcPts val="0"/>
                        </a:spcAft>
                      </a:pPr>
                      <a:r>
                        <a:rPr lang="en-GB" sz="1100" b="0" u="none" strike="noStrike" kern="1200">
                          <a:solidFill>
                            <a:schemeClr val="bg1"/>
                          </a:solidFill>
                          <a:effectLst/>
                        </a:rPr>
                        <a:t>Focus</a:t>
                      </a:r>
                      <a:endParaRPr lang="en-GB" sz="1800" b="0" i="0" u="none" strike="noStrike">
                        <a:solidFill>
                          <a:schemeClr val="bg1"/>
                        </a:solidFill>
                        <a:effectLst/>
                        <a:latin typeface="Arial" panose="020B0604020202020204" pitchFamily="34" charset="0"/>
                      </a:endParaRPr>
                    </a:p>
                  </a:txBody>
                  <a:tcPr marL="68580" marR="68580" marT="36195" marB="36195" anchor="ctr"/>
                </a:tc>
                <a:tc>
                  <a:txBody>
                    <a:bodyPr/>
                    <a:lstStyle/>
                    <a:p>
                      <a:pPr marL="0" algn="ctr" rtl="0" eaLnBrk="1" fontAlgn="ctr" latinLnBrk="0" hangingPunct="1">
                        <a:spcBef>
                          <a:spcPts val="0"/>
                        </a:spcBef>
                        <a:spcAft>
                          <a:spcPts val="0"/>
                        </a:spcAft>
                      </a:pPr>
                      <a:r>
                        <a:rPr lang="en-GB" sz="1100" b="0" u="none" strike="noStrike" kern="1200" dirty="0">
                          <a:solidFill>
                            <a:schemeClr val="bg1"/>
                          </a:solidFill>
                          <a:effectLst/>
                        </a:rPr>
                        <a:t>Leader</a:t>
                      </a:r>
                      <a:endParaRPr lang="en-GB" sz="1800" b="0" i="0" u="none" strike="noStrike" dirty="0">
                        <a:solidFill>
                          <a:schemeClr val="bg1"/>
                        </a:solidFill>
                        <a:effectLst/>
                        <a:latin typeface="Arial" panose="020B0604020202020204" pitchFamily="34" charset="0"/>
                      </a:endParaRPr>
                    </a:p>
                  </a:txBody>
                  <a:tcPr marL="68580" marR="68580" marT="36195" marB="36195" anchor="ctr"/>
                </a:tc>
                <a:extLst>
                  <a:ext uri="{0D108BD9-81ED-4DB2-BD59-A6C34878D82A}">
                    <a16:rowId xmlns:a16="http://schemas.microsoft.com/office/drawing/2014/main" val="612911720"/>
                  </a:ext>
                </a:extLst>
              </a:tr>
              <a:tr h="0">
                <a:tc>
                  <a:txBody>
                    <a:bodyPr/>
                    <a:lstStyle/>
                    <a:p>
                      <a:pPr marL="0" algn="ctr" rtl="0" eaLnBrk="1" fontAlgn="t" latinLnBrk="0" hangingPunct="1">
                        <a:spcBef>
                          <a:spcPts val="0"/>
                        </a:spcBef>
                        <a:spcAft>
                          <a:spcPts val="0"/>
                        </a:spcAft>
                      </a:pPr>
                      <a:r>
                        <a:rPr lang="en-GB" sz="1100" b="0" u="none" strike="noStrike" kern="1200" spc="-15">
                          <a:solidFill>
                            <a:srgbClr val="000000"/>
                          </a:solidFill>
                          <a:effectLst/>
                        </a:rPr>
                        <a:t>09:00</a:t>
                      </a:r>
                      <a:endParaRPr lang="en-GB" sz="1800" b="0" i="0" u="none" strike="noStrike">
                        <a:effectLst/>
                        <a:latin typeface="Arial" panose="020B0604020202020204" pitchFamily="34" charset="0"/>
                      </a:endParaRPr>
                    </a:p>
                  </a:txBody>
                  <a:tcPr marL="68580" marR="68580" marT="36195" marB="36195"/>
                </a:tc>
                <a:tc>
                  <a:txBody>
                    <a:bodyPr/>
                    <a:lstStyle/>
                    <a:p>
                      <a:pPr marL="0" algn="l" rtl="0" eaLnBrk="1" fontAlgn="t" latinLnBrk="0" hangingPunct="1">
                        <a:spcBef>
                          <a:spcPts val="0"/>
                        </a:spcBef>
                        <a:spcAft>
                          <a:spcPts val="0"/>
                        </a:spcAft>
                      </a:pPr>
                      <a:r>
                        <a:rPr lang="en-US" sz="1100" b="0" u="none" strike="noStrike" kern="1200" spc="-15" dirty="0">
                          <a:solidFill>
                            <a:srgbClr val="000000"/>
                          </a:solidFill>
                          <a:effectLst/>
                        </a:rPr>
                        <a:t>Welcome, Introductions and Acceptance of Agenda.</a:t>
                      </a:r>
                      <a:endParaRPr lang="en-US" sz="1800" b="0" i="0" u="none" strike="noStrike" dirty="0">
                        <a:effectLst/>
                        <a:latin typeface="Arial" panose="020B0604020202020204" pitchFamily="34" charset="0"/>
                      </a:endParaRPr>
                    </a:p>
                  </a:txBody>
                  <a:tcPr marL="68580" marR="68580" marT="36195" marB="36195"/>
                </a:tc>
                <a:tc>
                  <a:txBody>
                    <a:bodyPr/>
                    <a:lstStyle/>
                    <a:p>
                      <a:pPr marL="0" algn="l" rtl="0" eaLnBrk="1" fontAlgn="t" latinLnBrk="0" hangingPunct="1">
                        <a:spcBef>
                          <a:spcPts val="0"/>
                        </a:spcBef>
                        <a:spcAft>
                          <a:spcPts val="0"/>
                        </a:spcAft>
                      </a:pPr>
                      <a:r>
                        <a:rPr lang="en-GB" sz="1100" b="0" u="none" strike="noStrike" kern="1200">
                          <a:solidFill>
                            <a:srgbClr val="000000"/>
                          </a:solidFill>
                          <a:effectLst/>
                        </a:rPr>
                        <a:t>CM</a:t>
                      </a:r>
                      <a:endParaRPr lang="en-GB" sz="1800" b="0" i="0" u="none" strike="noStrike">
                        <a:effectLst/>
                        <a:latin typeface="Arial" panose="020B0604020202020204" pitchFamily="34" charset="0"/>
                      </a:endParaRPr>
                    </a:p>
                  </a:txBody>
                  <a:tcPr marL="68580" marR="68580" marT="36195" marB="36195"/>
                </a:tc>
                <a:extLst>
                  <a:ext uri="{0D108BD9-81ED-4DB2-BD59-A6C34878D82A}">
                    <a16:rowId xmlns:a16="http://schemas.microsoft.com/office/drawing/2014/main" val="2345853319"/>
                  </a:ext>
                </a:extLst>
              </a:tr>
              <a:tr h="0">
                <a:tc>
                  <a:txBody>
                    <a:bodyPr/>
                    <a:lstStyle/>
                    <a:p>
                      <a:pPr marL="0" algn="ctr" rtl="0" eaLnBrk="1" fontAlgn="t" latinLnBrk="0" hangingPunct="1">
                        <a:spcBef>
                          <a:spcPts val="0"/>
                        </a:spcBef>
                        <a:spcAft>
                          <a:spcPts val="0"/>
                        </a:spcAft>
                      </a:pPr>
                      <a:r>
                        <a:rPr lang="en-GB" sz="1100" b="0" u="none" strike="noStrike" kern="1200" spc="-15" dirty="0">
                          <a:solidFill>
                            <a:srgbClr val="000000"/>
                          </a:solidFill>
                          <a:effectLst/>
                        </a:rPr>
                        <a:t>09:02</a:t>
                      </a:r>
                      <a:endParaRPr lang="en-GB" sz="1800" b="0" i="0" u="none" strike="noStrike" dirty="0">
                        <a:effectLst/>
                        <a:latin typeface="Arial" panose="020B0604020202020204" pitchFamily="34" charset="0"/>
                      </a:endParaRPr>
                    </a:p>
                  </a:txBody>
                  <a:tcPr marL="68580" marR="68580" marT="36195" marB="36195"/>
                </a:tc>
                <a:tc>
                  <a:txBody>
                    <a:bodyPr/>
                    <a:lstStyle/>
                    <a:p>
                      <a:pPr marL="0" algn="l" rtl="0" eaLnBrk="1" fontAlgn="t" latinLnBrk="0" hangingPunct="1">
                        <a:spcBef>
                          <a:spcPts val="0"/>
                        </a:spcBef>
                        <a:spcAft>
                          <a:spcPts val="0"/>
                        </a:spcAft>
                      </a:pPr>
                      <a:r>
                        <a:rPr lang="en-US" sz="1100" b="0" u="none" strike="noStrike" kern="1200">
                          <a:solidFill>
                            <a:srgbClr val="000000"/>
                          </a:solidFill>
                          <a:effectLst/>
                        </a:rPr>
                        <a:t>Acceptance of minutes of previous meeting (01 September 2020)</a:t>
                      </a:r>
                      <a:endParaRPr lang="en-US" sz="1800" b="0" i="0" u="none" strike="noStrike">
                        <a:effectLst/>
                        <a:latin typeface="Arial" panose="020B0604020202020204" pitchFamily="34" charset="0"/>
                      </a:endParaRPr>
                    </a:p>
                  </a:txBody>
                  <a:tcPr marL="68580" marR="68580" marT="36195" marB="36195"/>
                </a:tc>
                <a:tc>
                  <a:txBody>
                    <a:bodyPr/>
                    <a:lstStyle/>
                    <a:p>
                      <a:pPr marL="0" algn="l" rtl="0" eaLnBrk="1" fontAlgn="t" latinLnBrk="0" hangingPunct="1">
                        <a:spcBef>
                          <a:spcPts val="0"/>
                        </a:spcBef>
                        <a:spcAft>
                          <a:spcPts val="0"/>
                        </a:spcAft>
                      </a:pPr>
                      <a:r>
                        <a:rPr lang="en-GB" sz="1100" b="0" u="none" strike="noStrike" kern="1200">
                          <a:solidFill>
                            <a:srgbClr val="000000"/>
                          </a:solidFill>
                          <a:effectLst/>
                        </a:rPr>
                        <a:t>CM</a:t>
                      </a:r>
                      <a:endParaRPr lang="en-GB" sz="1800" b="0" i="0" u="none" strike="noStrike">
                        <a:effectLst/>
                        <a:latin typeface="Arial" panose="020B0604020202020204" pitchFamily="34" charset="0"/>
                      </a:endParaRPr>
                    </a:p>
                  </a:txBody>
                  <a:tcPr marL="68580" marR="68580" marT="36195" marB="36195"/>
                </a:tc>
                <a:extLst>
                  <a:ext uri="{0D108BD9-81ED-4DB2-BD59-A6C34878D82A}">
                    <a16:rowId xmlns:a16="http://schemas.microsoft.com/office/drawing/2014/main" val="673992811"/>
                  </a:ext>
                </a:extLst>
              </a:tr>
              <a:tr h="0">
                <a:tc>
                  <a:txBody>
                    <a:bodyPr/>
                    <a:lstStyle/>
                    <a:p>
                      <a:pPr marL="0" algn="ctr" rtl="0" eaLnBrk="1" fontAlgn="t" latinLnBrk="0" hangingPunct="1">
                        <a:spcBef>
                          <a:spcPts val="0"/>
                        </a:spcBef>
                        <a:spcAft>
                          <a:spcPts val="0"/>
                        </a:spcAft>
                      </a:pPr>
                      <a:r>
                        <a:rPr lang="en-GB" sz="1100" b="0" u="none" strike="noStrike" kern="1200" spc="-15" dirty="0">
                          <a:solidFill>
                            <a:srgbClr val="000000"/>
                          </a:solidFill>
                          <a:effectLst/>
                        </a:rPr>
                        <a:t>09:05</a:t>
                      </a:r>
                      <a:endParaRPr lang="en-GB" sz="1800" b="0" i="0" u="none" strike="noStrike" dirty="0">
                        <a:effectLst/>
                        <a:latin typeface="Arial" panose="020B0604020202020204" pitchFamily="34" charset="0"/>
                      </a:endParaRPr>
                    </a:p>
                  </a:txBody>
                  <a:tcPr marL="68580" marR="68580" marT="36195" marB="36195"/>
                </a:tc>
                <a:tc>
                  <a:txBody>
                    <a:bodyPr/>
                    <a:lstStyle/>
                    <a:p>
                      <a:pPr marL="0" algn="l" rtl="0" eaLnBrk="1" fontAlgn="t" latinLnBrk="0" hangingPunct="1">
                        <a:spcBef>
                          <a:spcPts val="0"/>
                        </a:spcBef>
                        <a:spcAft>
                          <a:spcPts val="0"/>
                        </a:spcAft>
                      </a:pPr>
                      <a:r>
                        <a:rPr lang="en-US" sz="1100" b="0" u="none" strike="noStrike" kern="1200">
                          <a:solidFill>
                            <a:srgbClr val="000000"/>
                          </a:solidFill>
                          <a:effectLst/>
                        </a:rPr>
                        <a:t>Update etc on TTR for those not attending the TTR session later in the day</a:t>
                      </a:r>
                      <a:endParaRPr lang="en-US" sz="1800" b="0" i="0" u="none" strike="noStrike">
                        <a:effectLst/>
                        <a:latin typeface="Arial" panose="020B0604020202020204" pitchFamily="34" charset="0"/>
                      </a:endParaRPr>
                    </a:p>
                  </a:txBody>
                  <a:tcPr marL="68580" marR="68580" marT="36195" marB="36195"/>
                </a:tc>
                <a:tc>
                  <a:txBody>
                    <a:bodyPr/>
                    <a:lstStyle/>
                    <a:p>
                      <a:pPr marL="0" algn="l" rtl="0" eaLnBrk="1" fontAlgn="t" latinLnBrk="0" hangingPunct="1">
                        <a:spcBef>
                          <a:spcPts val="0"/>
                        </a:spcBef>
                        <a:spcAft>
                          <a:spcPts val="0"/>
                        </a:spcAft>
                      </a:pPr>
                      <a:r>
                        <a:rPr lang="en-GB" sz="1100" b="0" u="none" strike="noStrike" kern="1200">
                          <a:solidFill>
                            <a:srgbClr val="000000"/>
                          </a:solidFill>
                          <a:effectLst/>
                        </a:rPr>
                        <a:t>CM/MD</a:t>
                      </a:r>
                      <a:endParaRPr lang="en-GB" sz="1800" b="0" i="0" u="none" strike="noStrike">
                        <a:effectLst/>
                        <a:latin typeface="Arial" panose="020B0604020202020204" pitchFamily="34" charset="0"/>
                      </a:endParaRPr>
                    </a:p>
                  </a:txBody>
                  <a:tcPr marL="68580" marR="68580" marT="36195" marB="36195"/>
                </a:tc>
                <a:extLst>
                  <a:ext uri="{0D108BD9-81ED-4DB2-BD59-A6C34878D82A}">
                    <a16:rowId xmlns:a16="http://schemas.microsoft.com/office/drawing/2014/main" val="993665912"/>
                  </a:ext>
                </a:extLst>
              </a:tr>
              <a:tr h="0">
                <a:tc>
                  <a:txBody>
                    <a:bodyPr/>
                    <a:lstStyle/>
                    <a:p>
                      <a:pPr marL="0" algn="ctr" rtl="0" eaLnBrk="1" fontAlgn="t" latinLnBrk="0" hangingPunct="1">
                        <a:spcBef>
                          <a:spcPts val="0"/>
                        </a:spcBef>
                        <a:spcAft>
                          <a:spcPts val="0"/>
                        </a:spcAft>
                      </a:pPr>
                      <a:r>
                        <a:rPr lang="en-GB" sz="1100" b="0" u="none" strike="noStrike" kern="1200" spc="-15">
                          <a:solidFill>
                            <a:srgbClr val="000000"/>
                          </a:solidFill>
                          <a:effectLst/>
                        </a:rPr>
                        <a:t>09:10</a:t>
                      </a:r>
                      <a:endParaRPr lang="en-GB" sz="1800" b="0" i="0" u="none" strike="noStrike">
                        <a:effectLst/>
                        <a:latin typeface="Arial" panose="020B0604020202020204" pitchFamily="34" charset="0"/>
                      </a:endParaRPr>
                    </a:p>
                  </a:txBody>
                  <a:tcPr marL="68580" marR="68580" marT="36195" marB="36195"/>
                </a:tc>
                <a:tc>
                  <a:txBody>
                    <a:bodyPr/>
                    <a:lstStyle/>
                    <a:p>
                      <a:pPr marL="0" algn="l" rtl="0" eaLnBrk="1" fontAlgn="t" latinLnBrk="0" hangingPunct="1">
                        <a:spcBef>
                          <a:spcPts val="0"/>
                        </a:spcBef>
                        <a:spcAft>
                          <a:spcPts val="0"/>
                        </a:spcAft>
                      </a:pPr>
                      <a:r>
                        <a:rPr lang="en-US" sz="1100" b="0" u="none" strike="noStrike" kern="1200">
                          <a:solidFill>
                            <a:srgbClr val="000000"/>
                          </a:solidFill>
                          <a:effectLst/>
                        </a:rPr>
                        <a:t>New issues raised (none to date)</a:t>
                      </a:r>
                      <a:endParaRPr lang="en-US" sz="1800" b="0" i="0" u="none" strike="noStrike">
                        <a:effectLst/>
                        <a:latin typeface="Arial" panose="020B0604020202020204" pitchFamily="34" charset="0"/>
                      </a:endParaRPr>
                    </a:p>
                  </a:txBody>
                  <a:tcPr marL="68580" marR="68580" marT="36195" marB="36195"/>
                </a:tc>
                <a:tc>
                  <a:txBody>
                    <a:bodyPr/>
                    <a:lstStyle/>
                    <a:p>
                      <a:pPr marL="0" algn="l" rtl="0" eaLnBrk="1" fontAlgn="t" latinLnBrk="0" hangingPunct="1">
                        <a:spcBef>
                          <a:spcPts val="0"/>
                        </a:spcBef>
                        <a:spcAft>
                          <a:spcPts val="0"/>
                        </a:spcAft>
                      </a:pPr>
                      <a:r>
                        <a:rPr lang="en-GB" sz="1100" b="0" u="none" strike="noStrike" kern="1200">
                          <a:solidFill>
                            <a:srgbClr val="000000"/>
                          </a:solidFill>
                          <a:effectLst/>
                        </a:rPr>
                        <a:t> </a:t>
                      </a:r>
                      <a:endParaRPr lang="en-GB" sz="1800" b="0" i="0" u="none" strike="noStrike">
                        <a:effectLst/>
                        <a:latin typeface="Arial" panose="020B0604020202020204" pitchFamily="34" charset="0"/>
                      </a:endParaRPr>
                    </a:p>
                  </a:txBody>
                  <a:tcPr marL="68580" marR="68580" marT="36195" marB="36195"/>
                </a:tc>
                <a:extLst>
                  <a:ext uri="{0D108BD9-81ED-4DB2-BD59-A6C34878D82A}">
                    <a16:rowId xmlns:a16="http://schemas.microsoft.com/office/drawing/2014/main" val="831521363"/>
                  </a:ext>
                </a:extLst>
              </a:tr>
              <a:tr h="0">
                <a:tc>
                  <a:txBody>
                    <a:bodyPr/>
                    <a:lstStyle/>
                    <a:p>
                      <a:pPr marL="0" algn="ctr" rtl="0" eaLnBrk="1" fontAlgn="t" latinLnBrk="0" hangingPunct="1">
                        <a:spcBef>
                          <a:spcPts val="0"/>
                        </a:spcBef>
                        <a:spcAft>
                          <a:spcPts val="0"/>
                        </a:spcAft>
                      </a:pPr>
                      <a:r>
                        <a:rPr lang="en-GB" sz="1100" b="0" u="none" strike="noStrike" kern="1200" spc="-15">
                          <a:solidFill>
                            <a:srgbClr val="000000"/>
                          </a:solidFill>
                          <a:effectLst/>
                        </a:rPr>
                        <a:t>09:15</a:t>
                      </a:r>
                      <a:endParaRPr lang="en-GB" sz="1800" b="0" i="0" u="none" strike="noStrike">
                        <a:effectLst/>
                        <a:latin typeface="Arial" panose="020B0604020202020204" pitchFamily="34" charset="0"/>
                      </a:endParaRPr>
                    </a:p>
                  </a:txBody>
                  <a:tcPr marL="68580" marR="68580" marT="36195" marB="36195"/>
                </a:tc>
                <a:tc>
                  <a:txBody>
                    <a:bodyPr/>
                    <a:lstStyle/>
                    <a:p>
                      <a:pPr marL="0" algn="l" rtl="0" eaLnBrk="1" fontAlgn="t" latinLnBrk="0" hangingPunct="1">
                        <a:spcBef>
                          <a:spcPts val="0"/>
                        </a:spcBef>
                        <a:spcAft>
                          <a:spcPts val="0"/>
                        </a:spcAft>
                      </a:pPr>
                      <a:r>
                        <a:rPr lang="en-US" sz="1100" b="0" u="none" strike="noStrike" kern="1200" spc="-15">
                          <a:solidFill>
                            <a:srgbClr val="000000"/>
                          </a:solidFill>
                          <a:effectLst/>
                        </a:rPr>
                        <a:t>Remaining Open Issues:</a:t>
                      </a:r>
                      <a:endParaRPr lang="en-US" sz="1800" b="0" u="none" strike="noStrike">
                        <a:effectLst/>
                      </a:endParaRPr>
                    </a:p>
                    <a:p>
                      <a:pPr marL="347472" indent="-347472" algn="l" rtl="0" eaLnBrk="1" fontAlgn="t" latinLnBrk="0" hangingPunct="1">
                        <a:spcBef>
                          <a:spcPts val="0"/>
                        </a:spcBef>
                        <a:spcAft>
                          <a:spcPts val="0"/>
                        </a:spcAft>
                      </a:pPr>
                      <a:r>
                        <a:rPr lang="en-US" sz="1100" b="0" u="none" strike="noStrike" kern="1200" spc="-15">
                          <a:solidFill>
                            <a:srgbClr val="000000"/>
                          </a:solidFill>
                          <a:effectLst/>
                        </a:rPr>
                        <a:t>101 – load rejection simulations for Type C and D</a:t>
                      </a:r>
                      <a:endParaRPr lang="en-US" sz="1800" b="0" i="0" u="none" strike="noStrike">
                        <a:effectLst/>
                        <a:latin typeface="Arial" panose="020B0604020202020204" pitchFamily="34" charset="0"/>
                      </a:endParaRPr>
                    </a:p>
                  </a:txBody>
                  <a:tcPr marL="68580" marR="68580" marT="36195" marB="36195"/>
                </a:tc>
                <a:tc>
                  <a:txBody>
                    <a:bodyPr/>
                    <a:lstStyle/>
                    <a:p>
                      <a:pPr marL="0" algn="l" rtl="0" eaLnBrk="1" fontAlgn="t" latinLnBrk="0" hangingPunct="1">
                        <a:spcBef>
                          <a:spcPts val="0"/>
                        </a:spcBef>
                        <a:spcAft>
                          <a:spcPts val="0"/>
                        </a:spcAft>
                      </a:pPr>
                      <a:r>
                        <a:rPr lang="en-GB" sz="1100" b="0" u="none" strike="noStrike" kern="1200" dirty="0">
                          <a:solidFill>
                            <a:srgbClr val="000000"/>
                          </a:solidFill>
                          <a:effectLst/>
                        </a:rPr>
                        <a:t>MK</a:t>
                      </a:r>
                      <a:endParaRPr lang="en-GB" sz="1800" b="0" i="0" u="none" strike="noStrike" dirty="0">
                        <a:effectLst/>
                        <a:latin typeface="Arial" panose="020B0604020202020204" pitchFamily="34" charset="0"/>
                      </a:endParaRPr>
                    </a:p>
                  </a:txBody>
                  <a:tcPr marL="68580" marR="68580" marT="36195" marB="36195"/>
                </a:tc>
                <a:extLst>
                  <a:ext uri="{0D108BD9-81ED-4DB2-BD59-A6C34878D82A}">
                    <a16:rowId xmlns:a16="http://schemas.microsoft.com/office/drawing/2014/main" val="3404339924"/>
                  </a:ext>
                </a:extLst>
              </a:tr>
              <a:tr h="0">
                <a:tc>
                  <a:txBody>
                    <a:bodyPr/>
                    <a:lstStyle/>
                    <a:p>
                      <a:pPr algn="ctr"/>
                      <a:r>
                        <a:rPr lang="en-GB" sz="1100" spc="-15" dirty="0">
                          <a:effectLst/>
                        </a:rPr>
                        <a:t>09:20</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spc="-15" dirty="0">
                          <a:effectLst/>
                        </a:rPr>
                        <a:t>Housekeeping </a:t>
                      </a:r>
                      <a:endParaRPr lang="en-GB" sz="1200" dirty="0">
                        <a:effectLst/>
                      </a:endParaRPr>
                    </a:p>
                    <a:p>
                      <a:pPr marL="342900" lvl="0" indent="-342900">
                        <a:buFont typeface="Symbol" panose="05050102010706020507" pitchFamily="18" charset="2"/>
                        <a:buChar char=""/>
                      </a:pPr>
                      <a:r>
                        <a:rPr lang="en-GB" sz="1100" spc="-15" dirty="0">
                          <a:effectLst/>
                        </a:rPr>
                        <a:t>Members’ issues</a:t>
                      </a:r>
                      <a:endParaRPr lang="en-GB" sz="1200" dirty="0">
                        <a:effectLst/>
                      </a:endParaRPr>
                    </a:p>
                    <a:p>
                      <a:pPr marL="342900" lvl="0" indent="-342900">
                        <a:buFont typeface="Symbol" panose="05050102010706020507" pitchFamily="18" charset="2"/>
                        <a:buChar char=""/>
                      </a:pPr>
                      <a:r>
                        <a:rPr lang="en-GB" sz="1100" spc="-15" dirty="0">
                          <a:effectLst/>
                        </a:rPr>
                        <a:t>Update on drafting etc</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a:effectLst/>
                        </a:rPr>
                        <a:t> </a:t>
                      </a:r>
                      <a:endParaRPr lang="en-GB" sz="1200">
                        <a:effectLst/>
                      </a:endParaRPr>
                    </a:p>
                    <a:p>
                      <a:r>
                        <a:rPr lang="en-GB" sz="1100">
                          <a:effectLst/>
                        </a:rPr>
                        <a:t>All</a:t>
                      </a:r>
                      <a:endParaRPr lang="en-GB" sz="1200">
                        <a:effectLst/>
                      </a:endParaRPr>
                    </a:p>
                    <a:p>
                      <a:r>
                        <a:rPr lang="en-GB" sz="1100">
                          <a:effectLst/>
                        </a:rPr>
                        <a:t>MK/SRC</a:t>
                      </a:r>
                      <a:endParaRPr lang="en-GB" sz="120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1550506238"/>
                  </a:ext>
                </a:extLst>
              </a:tr>
              <a:tr h="0">
                <a:tc>
                  <a:txBody>
                    <a:bodyPr/>
                    <a:lstStyle/>
                    <a:p>
                      <a:pPr algn="ctr"/>
                      <a:r>
                        <a:rPr lang="en-GB" sz="1100" spc="-15">
                          <a:effectLst/>
                        </a:rPr>
                        <a:t>09:50</a:t>
                      </a:r>
                      <a:endParaRPr lang="en-GB" sz="120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spc="-15" dirty="0">
                          <a:effectLst/>
                        </a:rPr>
                        <a:t>Storage Modifications Update</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a:effectLst/>
                        </a:rPr>
                        <a:t>CM/MK/SRC</a:t>
                      </a:r>
                      <a:endParaRPr lang="en-GB" sz="120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809758578"/>
                  </a:ext>
                </a:extLst>
              </a:tr>
              <a:tr h="0">
                <a:tc>
                  <a:txBody>
                    <a:bodyPr/>
                    <a:lstStyle/>
                    <a:p>
                      <a:pPr algn="ctr"/>
                      <a:r>
                        <a:rPr lang="en-GB" sz="1100" spc="-15">
                          <a:effectLst/>
                        </a:rPr>
                        <a:t>10:20</a:t>
                      </a:r>
                      <a:endParaRPr lang="en-GB" sz="120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spc="-15" dirty="0">
                          <a:effectLst/>
                        </a:rPr>
                        <a:t>G100 – update</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dirty="0">
                          <a:effectLst/>
                        </a:rPr>
                        <a:t>AH/MK</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3399210916"/>
                  </a:ext>
                </a:extLst>
              </a:tr>
              <a:tr h="0">
                <a:tc>
                  <a:txBody>
                    <a:bodyPr/>
                    <a:lstStyle/>
                    <a:p>
                      <a:pPr algn="ctr"/>
                      <a:r>
                        <a:rPr lang="en-GB" sz="1100" spc="-15">
                          <a:effectLst/>
                        </a:rPr>
                        <a:t>10:30</a:t>
                      </a:r>
                      <a:endParaRPr lang="en-GB" sz="120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spc="-15" dirty="0">
                          <a:effectLst/>
                        </a:rPr>
                        <a:t>Brexit and EU developments</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dirty="0">
                          <a:effectLst/>
                        </a:rPr>
                        <a:t>CM/MK</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3416545102"/>
                  </a:ext>
                </a:extLst>
              </a:tr>
              <a:tr h="0">
                <a:tc>
                  <a:txBody>
                    <a:bodyPr/>
                    <a:lstStyle/>
                    <a:p>
                      <a:pPr algn="ctr"/>
                      <a:r>
                        <a:rPr lang="en-GB" sz="1100" spc="-15">
                          <a:effectLst/>
                        </a:rPr>
                        <a:t>10:40</a:t>
                      </a:r>
                      <a:endParaRPr lang="en-GB" sz="120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spc="-15" dirty="0">
                          <a:effectLst/>
                        </a:rPr>
                        <a:t>AOB</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3649606735"/>
                  </a:ext>
                </a:extLst>
              </a:tr>
              <a:tr h="0">
                <a:tc>
                  <a:txBody>
                    <a:bodyPr/>
                    <a:lstStyle/>
                    <a:p>
                      <a:pPr algn="ctr"/>
                      <a:r>
                        <a:rPr lang="en-GB" sz="1100" spc="-15" dirty="0">
                          <a:effectLst/>
                        </a:rPr>
                        <a:t>10:45</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spc="-15" dirty="0">
                          <a:effectLst/>
                        </a:rPr>
                        <a:t>Next meeting</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4280172110"/>
                  </a:ext>
                </a:extLst>
              </a:tr>
              <a:tr h="0">
                <a:tc>
                  <a:txBody>
                    <a:bodyPr/>
                    <a:lstStyle/>
                    <a:p>
                      <a:pPr marL="0" algn="ctr" rtl="0" eaLnBrk="1" fontAlgn="t" latinLnBrk="0" hangingPunct="1">
                        <a:spcBef>
                          <a:spcPts val="0"/>
                        </a:spcBef>
                        <a:spcAft>
                          <a:spcPts val="0"/>
                        </a:spcAft>
                      </a:pPr>
                      <a:endParaRPr lang="en-GB" sz="1800" b="0" i="0" u="none" strike="noStrike" dirty="0">
                        <a:effectLst/>
                        <a:latin typeface="Arial" panose="020B0604020202020204" pitchFamily="34" charset="0"/>
                      </a:endParaRPr>
                    </a:p>
                  </a:txBody>
                  <a:tcPr marL="68580" marR="68580" marT="36195" marB="36195"/>
                </a:tc>
                <a:tc>
                  <a:txBody>
                    <a:bodyPr/>
                    <a:lstStyle/>
                    <a:p>
                      <a:pPr marL="347472" indent="-347472" algn="l" rtl="0" eaLnBrk="1" fontAlgn="t" latinLnBrk="0" hangingPunct="1">
                        <a:spcBef>
                          <a:spcPts val="0"/>
                        </a:spcBef>
                        <a:spcAft>
                          <a:spcPts val="0"/>
                        </a:spcAft>
                      </a:pPr>
                      <a:endParaRPr lang="en-US" sz="1800" b="0" i="0" u="none" strike="noStrike" dirty="0">
                        <a:effectLst/>
                        <a:latin typeface="Arial" panose="020B0604020202020204" pitchFamily="34" charset="0"/>
                      </a:endParaRPr>
                    </a:p>
                  </a:txBody>
                  <a:tcPr marL="68580" marR="68580" marT="36195" marB="36195"/>
                </a:tc>
                <a:tc>
                  <a:txBody>
                    <a:bodyPr/>
                    <a:lstStyle/>
                    <a:p>
                      <a:pPr marL="0" algn="l" rtl="0" eaLnBrk="1" fontAlgn="t" latinLnBrk="0" hangingPunct="1">
                        <a:spcBef>
                          <a:spcPts val="0"/>
                        </a:spcBef>
                        <a:spcAft>
                          <a:spcPts val="0"/>
                        </a:spcAft>
                      </a:pPr>
                      <a:endParaRPr lang="en-GB" sz="1800" b="0" i="0" u="none" strike="noStrike" dirty="0">
                        <a:effectLst/>
                        <a:latin typeface="Arial" panose="020B0604020202020204" pitchFamily="34" charset="0"/>
                      </a:endParaRPr>
                    </a:p>
                  </a:txBody>
                  <a:tcPr marL="68580" marR="68580" marT="36195" marB="36195"/>
                </a:tc>
                <a:extLst>
                  <a:ext uri="{0D108BD9-81ED-4DB2-BD59-A6C34878D82A}">
                    <a16:rowId xmlns:a16="http://schemas.microsoft.com/office/drawing/2014/main" val="1863367882"/>
                  </a:ext>
                </a:extLst>
              </a:tr>
            </a:tbl>
          </a:graphicData>
        </a:graphic>
      </p:graphicFrame>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fld id="{98FF217E-B86F-EA42-9607-BE163228A213}" type="slidenum">
              <a:rPr lang="en-GB"/>
              <a:pPr/>
              <a:t>2</a:t>
            </a:fld>
            <a:endParaRPr lang="en-GB"/>
          </a:p>
        </p:txBody>
      </p:sp>
    </p:spTree>
    <p:extLst>
      <p:ext uri="{BB962C8B-B14F-4D97-AF65-F5344CB8AC3E}">
        <p14:creationId xmlns:p14="http://schemas.microsoft.com/office/powerpoint/2010/main" val="2453159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Welcome, Housekeeping and Introductions</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fld id="{98FF217E-B86F-EA42-9607-BE163228A213}" type="slidenum">
              <a:rPr lang="en-GB"/>
              <a:pPr/>
              <a:t>3</a:t>
            </a:fld>
            <a:endParaRPr lang="en-GB"/>
          </a:p>
        </p:txBody>
      </p:sp>
    </p:spTree>
    <p:extLst>
      <p:ext uri="{BB962C8B-B14F-4D97-AF65-F5344CB8AC3E}">
        <p14:creationId xmlns:p14="http://schemas.microsoft.com/office/powerpoint/2010/main" val="3258443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21D9-1041-47F3-87A1-90B768349E7A}"/>
              </a:ext>
            </a:extLst>
          </p:cNvPr>
          <p:cNvSpPr>
            <a:spLocks noGrp="1"/>
          </p:cNvSpPr>
          <p:nvPr>
            <p:ph type="title"/>
          </p:nvPr>
        </p:nvSpPr>
        <p:spPr/>
        <p:txBody>
          <a:bodyPr/>
          <a:lstStyle/>
          <a:p>
            <a:r>
              <a:rPr lang="en-US" dirty="0"/>
              <a:t>Minutes of previous meeting and actions</a:t>
            </a:r>
            <a:endParaRPr lang="en-GB" dirty="0"/>
          </a:p>
        </p:txBody>
      </p:sp>
      <p:sp>
        <p:nvSpPr>
          <p:cNvPr id="3" name="Content Placeholder 2">
            <a:extLst>
              <a:ext uri="{FF2B5EF4-FFF2-40B4-BE49-F238E27FC236}">
                <a16:creationId xmlns:a16="http://schemas.microsoft.com/office/drawing/2014/main" id="{89F4AE9E-7CB6-424B-B41E-445B4A7538FE}"/>
              </a:ext>
            </a:extLst>
          </p:cNvPr>
          <p:cNvSpPr>
            <a:spLocks noGrp="1"/>
          </p:cNvSpPr>
          <p:nvPr>
            <p:ph idx="1"/>
          </p:nvPr>
        </p:nvSpPr>
        <p:spPr/>
        <p:txBody>
          <a:bodyPr/>
          <a:lstStyle/>
          <a:p>
            <a:r>
              <a:rPr lang="en-GB" dirty="0"/>
              <a:t>Matters arising not on the agenda:</a:t>
            </a:r>
          </a:p>
          <a:p>
            <a:pPr marL="350838" lvl="1" indent="-342900">
              <a:buFont typeface="Arial" panose="020B0604020202020204" pitchFamily="34" charset="0"/>
              <a:buChar char="•"/>
            </a:pPr>
            <a:r>
              <a:rPr lang="en-GB" dirty="0"/>
              <a:t>None?</a:t>
            </a:r>
          </a:p>
        </p:txBody>
      </p:sp>
      <p:sp>
        <p:nvSpPr>
          <p:cNvPr id="4" name="Slide Number Placeholder 3">
            <a:extLst>
              <a:ext uri="{FF2B5EF4-FFF2-40B4-BE49-F238E27FC236}">
                <a16:creationId xmlns:a16="http://schemas.microsoft.com/office/drawing/2014/main" id="{FED31D21-6F61-41A7-A137-2265A054AF7D}"/>
              </a:ext>
            </a:extLst>
          </p:cNvPr>
          <p:cNvSpPr>
            <a:spLocks noGrp="1"/>
          </p:cNvSpPr>
          <p:nvPr>
            <p:ph type="sldNum" sz="quarter" idx="12"/>
          </p:nvPr>
        </p:nvSpPr>
        <p:spPr/>
        <p:txBody>
          <a:bodyPr/>
          <a:lstStyle/>
          <a:p>
            <a:fld id="{98FF217E-B86F-EA42-9607-BE163228A213}" type="slidenum">
              <a:rPr lang="en-GB" smtClean="0"/>
              <a:pPr/>
              <a:t>4</a:t>
            </a:fld>
            <a:endParaRPr lang="en-GB"/>
          </a:p>
        </p:txBody>
      </p:sp>
    </p:spTree>
    <p:extLst>
      <p:ext uri="{BB962C8B-B14F-4D97-AF65-F5344CB8AC3E}">
        <p14:creationId xmlns:p14="http://schemas.microsoft.com/office/powerpoint/2010/main" val="128837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B5782-83A9-41C5-A1C3-5E35C3570D0E}"/>
              </a:ext>
            </a:extLst>
          </p:cNvPr>
          <p:cNvSpPr>
            <a:spLocks noGrp="1"/>
          </p:cNvSpPr>
          <p:nvPr>
            <p:ph type="title"/>
          </p:nvPr>
        </p:nvSpPr>
        <p:spPr/>
        <p:txBody>
          <a:bodyPr/>
          <a:lstStyle/>
          <a:p>
            <a:r>
              <a:rPr lang="en-GB" dirty="0"/>
              <a:t>Type Test Register</a:t>
            </a:r>
          </a:p>
        </p:txBody>
      </p:sp>
      <p:sp>
        <p:nvSpPr>
          <p:cNvPr id="3" name="Content Placeholder 2">
            <a:extLst>
              <a:ext uri="{FF2B5EF4-FFF2-40B4-BE49-F238E27FC236}">
                <a16:creationId xmlns:a16="http://schemas.microsoft.com/office/drawing/2014/main" id="{FA93F2DE-6DA0-4C8D-BA1B-58D37F6941AB}"/>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69B403B0-CBFD-418E-BD3A-A23EBC4EBBA5}"/>
              </a:ext>
            </a:extLst>
          </p:cNvPr>
          <p:cNvSpPr>
            <a:spLocks noGrp="1"/>
          </p:cNvSpPr>
          <p:nvPr>
            <p:ph type="sldNum" sz="quarter" idx="12"/>
          </p:nvPr>
        </p:nvSpPr>
        <p:spPr/>
        <p:txBody>
          <a:bodyPr/>
          <a:lstStyle/>
          <a:p>
            <a:fld id="{98FF217E-B86F-EA42-9607-BE163228A213}" type="slidenum">
              <a:rPr lang="en-GB" smtClean="0"/>
              <a:pPr/>
              <a:t>5</a:t>
            </a:fld>
            <a:endParaRPr lang="en-GB"/>
          </a:p>
        </p:txBody>
      </p:sp>
    </p:spTree>
    <p:extLst>
      <p:ext uri="{BB962C8B-B14F-4D97-AF65-F5344CB8AC3E}">
        <p14:creationId xmlns:p14="http://schemas.microsoft.com/office/powerpoint/2010/main" val="2108307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E6689-57D7-4F05-B11A-E43F32469C63}"/>
              </a:ext>
            </a:extLst>
          </p:cNvPr>
          <p:cNvSpPr>
            <a:spLocks noGrp="1"/>
          </p:cNvSpPr>
          <p:nvPr>
            <p:ph type="title"/>
          </p:nvPr>
        </p:nvSpPr>
        <p:spPr/>
        <p:txBody>
          <a:bodyPr/>
          <a:lstStyle/>
          <a:p>
            <a:r>
              <a:rPr lang="en-GB" dirty="0"/>
              <a:t>New Issues</a:t>
            </a:r>
          </a:p>
        </p:txBody>
      </p:sp>
      <p:sp>
        <p:nvSpPr>
          <p:cNvPr id="3" name="Content Placeholder 2">
            <a:extLst>
              <a:ext uri="{FF2B5EF4-FFF2-40B4-BE49-F238E27FC236}">
                <a16:creationId xmlns:a16="http://schemas.microsoft.com/office/drawing/2014/main" id="{D3E132F6-13AA-4F2C-9B36-279D8EA74FCE}"/>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961D69B6-BA88-4D85-B3D0-430AC3CD8B03}"/>
              </a:ext>
            </a:extLst>
          </p:cNvPr>
          <p:cNvSpPr>
            <a:spLocks noGrp="1"/>
          </p:cNvSpPr>
          <p:nvPr>
            <p:ph type="sldNum" sz="quarter" idx="12"/>
          </p:nvPr>
        </p:nvSpPr>
        <p:spPr/>
        <p:txBody>
          <a:bodyPr/>
          <a:lstStyle/>
          <a:p>
            <a:fld id="{98FF217E-B86F-EA42-9607-BE163228A213}" type="slidenum">
              <a:rPr lang="en-GB" smtClean="0"/>
              <a:pPr/>
              <a:t>6</a:t>
            </a:fld>
            <a:endParaRPr lang="en-GB"/>
          </a:p>
        </p:txBody>
      </p:sp>
    </p:spTree>
    <p:extLst>
      <p:ext uri="{BB962C8B-B14F-4D97-AF65-F5344CB8AC3E}">
        <p14:creationId xmlns:p14="http://schemas.microsoft.com/office/powerpoint/2010/main" val="3893261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32D2-348F-4D85-A2B6-B713B4A72513}"/>
              </a:ext>
            </a:extLst>
          </p:cNvPr>
          <p:cNvSpPr>
            <a:spLocks noGrp="1"/>
          </p:cNvSpPr>
          <p:nvPr>
            <p:ph type="title"/>
          </p:nvPr>
        </p:nvSpPr>
        <p:spPr/>
        <p:txBody>
          <a:bodyPr/>
          <a:lstStyle/>
          <a:p>
            <a:r>
              <a:rPr lang="en-GB" dirty="0"/>
              <a:t>Unresolved Previous Issue</a:t>
            </a:r>
          </a:p>
        </p:txBody>
      </p:sp>
      <p:graphicFrame>
        <p:nvGraphicFramePr>
          <p:cNvPr id="5" name="Table 5">
            <a:extLst>
              <a:ext uri="{FF2B5EF4-FFF2-40B4-BE49-F238E27FC236}">
                <a16:creationId xmlns:a16="http://schemas.microsoft.com/office/drawing/2014/main" id="{8BC5CF8C-E212-4364-B0DE-6E14C20B8FA8}"/>
              </a:ext>
            </a:extLst>
          </p:cNvPr>
          <p:cNvGraphicFramePr>
            <a:graphicFrameLocks noGrp="1"/>
          </p:cNvGraphicFramePr>
          <p:nvPr>
            <p:ph idx="1"/>
            <p:extLst>
              <p:ext uri="{D42A27DB-BD31-4B8C-83A1-F6EECF244321}">
                <p14:modId xmlns:p14="http://schemas.microsoft.com/office/powerpoint/2010/main" val="1749910511"/>
              </p:ext>
            </p:extLst>
          </p:nvPr>
        </p:nvGraphicFramePr>
        <p:xfrm>
          <a:off x="720725" y="1800225"/>
          <a:ext cx="11082336" cy="395808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7854043">
                  <a:extLst>
                    <a:ext uri="{9D8B030D-6E8A-4147-A177-3AD203B41FA5}">
                      <a16:colId xmlns:a16="http://schemas.microsoft.com/office/drawing/2014/main" val="3713780737"/>
                    </a:ext>
                  </a:extLst>
                </a:gridCol>
                <a:gridCol w="2463118">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a:solidFill>
                            <a:srgbClr val="FFFFFF"/>
                          </a:solidFill>
                          <a:effectLst/>
                        </a:rPr>
                        <a:t>Assumed Status</a:t>
                      </a:r>
                      <a:endParaRPr lang="en-GB" sz="1800" b="0" i="0" u="none" strike="noStrike">
                        <a:effectLst/>
                        <a:latin typeface="Arial" panose="020B0604020202020204" pitchFamily="34" charset="0"/>
                      </a:endParaRPr>
                    </a:p>
                  </a:txBody>
                  <a:tcPr marL="112522" marR="112522" marT="56261" marB="56261"/>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u="none" strike="noStrike" kern="1200" dirty="0">
                          <a:solidFill>
                            <a:srgbClr val="000000"/>
                          </a:solidFill>
                          <a:effectLst/>
                        </a:rPr>
                        <a:t>101</a:t>
                      </a:r>
                      <a:endParaRPr lang="en-GB" sz="1800" b="0" i="0" u="none" strike="noStrike" dirty="0">
                        <a:effectLst/>
                        <a:latin typeface="Arial" panose="020B0604020202020204" pitchFamily="34" charset="0"/>
                      </a:endParaRPr>
                    </a:p>
                  </a:txBody>
                  <a:tcPr marL="112522" marR="112522" marT="56261" marB="56261"/>
                </a:tc>
                <a:tc>
                  <a:txBody>
                    <a:bodyPr/>
                    <a:lstStyle/>
                    <a:p>
                      <a:pPr marL="0" indent="0" algn="l" rtl="0" eaLnBrk="1" fontAlgn="t" latinLnBrk="0" hangingPunct="1">
                        <a:spcBef>
                          <a:spcPts val="0"/>
                        </a:spcBef>
                        <a:spcAft>
                          <a:spcPts val="0"/>
                        </a:spcAft>
                      </a:pPr>
                      <a:r>
                        <a:rPr lang="en-US" sz="1200" b="0" u="none" strike="noStrike" kern="1200" dirty="0">
                          <a:solidFill>
                            <a:srgbClr val="000000"/>
                          </a:solidFill>
                          <a:effectLst/>
                        </a:rPr>
                        <a:t>The issue is the LFSM-O load rejection test, and the scenario given in Appendix C7.5.</a:t>
                      </a:r>
                      <a:endParaRPr lang="en-US" sz="1800" b="0" u="none" strike="noStrike" dirty="0">
                        <a:effectLst/>
                      </a:endParaRPr>
                    </a:p>
                    <a:p>
                      <a:pPr marL="0" indent="0" algn="l" rtl="0" eaLnBrk="1" fontAlgn="t" latinLnBrk="0" hangingPunct="1">
                        <a:spcBef>
                          <a:spcPts val="0"/>
                        </a:spcBef>
                        <a:spcAft>
                          <a:spcPts val="0"/>
                        </a:spcAft>
                      </a:pPr>
                      <a:r>
                        <a:rPr lang="en-US" sz="1200" b="0" u="none" strike="noStrike" kern="1200" dirty="0">
                          <a:solidFill>
                            <a:srgbClr val="000000"/>
                          </a:solidFill>
                          <a:effectLst/>
                        </a:rPr>
                        <a:t>For a project I have setup a test network for a Type C solar PV site, rated at 15MW and connected at 33kV which has generated some queries.  Specifically:</a:t>
                      </a:r>
                      <a:endParaRPr lang="en-US" sz="1800" b="0" u="none" strike="noStrike" dirty="0">
                        <a:effectLst/>
                      </a:endParaRPr>
                    </a:p>
                    <a:p>
                      <a:pPr marL="0" indent="0" algn="l" rtl="0" eaLnBrk="1" fontAlgn="t" latinLnBrk="0" hangingPunct="1">
                        <a:spcBef>
                          <a:spcPts val="0"/>
                        </a:spcBef>
                        <a:spcAft>
                          <a:spcPts val="0"/>
                        </a:spcAft>
                      </a:pPr>
                      <a:r>
                        <a:rPr lang="en-US" sz="1200" b="0" u="none" strike="noStrike" kern="1200" dirty="0">
                          <a:solidFill>
                            <a:srgbClr val="000000"/>
                          </a:solidFill>
                          <a:effectLst/>
                        </a:rPr>
                        <a:t>It is not clear what the ultimate aim of the test is? ie is it just to show the speed at which the inverters can de-load in the case of an over-frequency condition (ie like the equivalent Type B LFSM-O simple ramp test), or is it to show the system can actually form an island - which doesn’t make sense as the inverters do not have grid forming capability.</a:t>
                      </a:r>
                      <a:endParaRPr lang="en-US" sz="1800" b="0" u="none" strike="noStrike" dirty="0">
                        <a:effectLst/>
                      </a:endParaRPr>
                    </a:p>
                    <a:p>
                      <a:pPr marL="0" indent="0" algn="l" rtl="0" eaLnBrk="1" fontAlgn="t" latinLnBrk="0" hangingPunct="1">
                        <a:spcBef>
                          <a:spcPts val="0"/>
                        </a:spcBef>
                        <a:spcAft>
                          <a:spcPts val="0"/>
                        </a:spcAft>
                      </a:pPr>
                      <a:r>
                        <a:rPr lang="en-US" sz="1200" b="0" u="none" strike="noStrike" kern="1200" dirty="0">
                          <a:solidFill>
                            <a:srgbClr val="000000"/>
                          </a:solidFill>
                          <a:effectLst/>
                        </a:rPr>
                        <a:t>The value ‘X’ seems to be arbitrary, and the standard wording implies that we just adjust this value until we get the required 52Hz deviation and add the generator rating to this value? </a:t>
                      </a:r>
                      <a:endParaRPr lang="en-US" sz="1800" b="0" u="none" strike="noStrike" dirty="0">
                        <a:effectLst/>
                      </a:endParaRPr>
                    </a:p>
                    <a:p>
                      <a:pPr marL="0" indent="0" algn="l" rtl="0" eaLnBrk="1" fontAlgn="t" latinLnBrk="0" hangingPunct="1">
                        <a:spcBef>
                          <a:spcPts val="0"/>
                        </a:spcBef>
                        <a:spcAft>
                          <a:spcPts val="0"/>
                        </a:spcAft>
                      </a:pPr>
                      <a:r>
                        <a:rPr lang="en-US" sz="1200" b="0" u="none" strike="noStrike" kern="1200" dirty="0">
                          <a:solidFill>
                            <a:srgbClr val="000000"/>
                          </a:solidFill>
                          <a:effectLst/>
                        </a:rPr>
                        <a:t>Is this above assumption correct or is the value X supposed to be the Design Minimum Operating Level (DMOL)? Whilst practically a solar PV plants minimum, operating level can be very low at say 5% or less, but the inverters would not be able to handle a load rejection of 95%, and most DNO connection agreements, don’t give specific values in the way Grid connection offers do.</a:t>
                      </a:r>
                      <a:endParaRPr lang="en-US" sz="1800" b="0" u="none" strike="noStrike" dirty="0">
                        <a:effectLst/>
                      </a:endParaRPr>
                    </a:p>
                    <a:p>
                      <a:pPr marL="0" indent="0" algn="l" rtl="0" eaLnBrk="1" fontAlgn="t" latinLnBrk="0" hangingPunct="1">
                        <a:spcBef>
                          <a:spcPts val="0"/>
                        </a:spcBef>
                        <a:spcAft>
                          <a:spcPts val="0"/>
                        </a:spcAft>
                      </a:pPr>
                      <a:r>
                        <a:rPr lang="en-US" sz="1200" b="0" u="none" strike="noStrike" kern="1200" dirty="0">
                          <a:solidFill>
                            <a:srgbClr val="000000"/>
                          </a:solidFill>
                          <a:effectLst/>
                        </a:rPr>
                        <a:t>What is the guidance for selecting the rating of the dummy generator ‘G2’, I have found that setting the value to the same rating as the site, seems to provide the correct response.. but not sure if this is correct?</a:t>
                      </a:r>
                      <a:endParaRPr lang="en-US" sz="1800" b="0" u="none" strike="noStrike" dirty="0">
                        <a:effectLst/>
                      </a:endParaRPr>
                    </a:p>
                    <a:p>
                      <a:pPr marL="0" indent="0" algn="l" rtl="0" eaLnBrk="1" fontAlgn="t" latinLnBrk="0" hangingPunct="1">
                        <a:spcBef>
                          <a:spcPts val="0"/>
                        </a:spcBef>
                        <a:spcAft>
                          <a:spcPts val="0"/>
                        </a:spcAft>
                      </a:pPr>
                      <a:r>
                        <a:rPr lang="en-US" sz="1200" b="0" u="none" strike="noStrike" kern="1200" dirty="0">
                          <a:solidFill>
                            <a:srgbClr val="000000"/>
                          </a:solidFill>
                          <a:effectLst/>
                        </a:rPr>
                        <a:t>I have also found that it is necessary to add a simple AVR model to the dummy ‘G2’ generator to help </a:t>
                      </a:r>
                      <a:r>
                        <a:rPr lang="en-US" sz="1200" b="0" u="none" strike="noStrike" kern="1200" dirty="0" err="1">
                          <a:solidFill>
                            <a:srgbClr val="000000"/>
                          </a:solidFill>
                          <a:effectLst/>
                        </a:rPr>
                        <a:t>stabilise</a:t>
                      </a:r>
                      <a:r>
                        <a:rPr lang="en-US" sz="1200" b="0" u="none" strike="noStrike" kern="1200" dirty="0">
                          <a:solidFill>
                            <a:srgbClr val="000000"/>
                          </a:solidFill>
                          <a:effectLst/>
                        </a:rPr>
                        <a:t> the voltage on the islanded system… I assume this is ok, as the standard only talks about excluding the governor?  </a:t>
                      </a:r>
                      <a:endParaRPr lang="en-US" sz="1800" b="0" u="none" strike="noStrike" dirty="0">
                        <a:effectLst/>
                      </a:endParaRPr>
                    </a:p>
                    <a:p>
                      <a:pPr marL="173736" indent="-173736" algn="l" rtl="0" eaLnBrk="1" fontAlgn="t" latinLnBrk="0" hangingPunct="1">
                        <a:spcBef>
                          <a:spcPts val="0"/>
                        </a:spcBef>
                        <a:spcAft>
                          <a:spcPts val="0"/>
                        </a:spcAft>
                      </a:pPr>
                      <a:r>
                        <a:rPr lang="en-US" sz="1200" b="0" u="none" strike="noStrike" kern="1200" dirty="0">
                          <a:solidFill>
                            <a:srgbClr val="000000"/>
                          </a:solidFill>
                          <a:effectLst/>
                        </a:rPr>
                        <a:t>What is  considered a ‘pass’ for this study ie what things are you looking to see?</a:t>
                      </a:r>
                      <a:endParaRPr lang="en-US"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US" sz="1200" b="0" u="none" strike="noStrike" kern="1200" dirty="0">
                          <a:solidFill>
                            <a:srgbClr val="000000"/>
                          </a:solidFill>
                          <a:effectLst/>
                        </a:rPr>
                        <a:t>Still under discussion following response from NGESO</a:t>
                      </a:r>
                      <a:endParaRPr lang="en-US" sz="18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3721878276"/>
                  </a:ext>
                </a:extLst>
              </a:tr>
            </a:tbl>
          </a:graphicData>
        </a:graphic>
      </p:graphicFrame>
      <p:sp>
        <p:nvSpPr>
          <p:cNvPr id="4" name="Slide Number Placeholder 3">
            <a:extLst>
              <a:ext uri="{FF2B5EF4-FFF2-40B4-BE49-F238E27FC236}">
                <a16:creationId xmlns:a16="http://schemas.microsoft.com/office/drawing/2014/main" id="{8F5CD21A-35EA-4DE5-95C6-CD9D7CC17EEA}"/>
              </a:ext>
            </a:extLst>
          </p:cNvPr>
          <p:cNvSpPr>
            <a:spLocks noGrp="1"/>
          </p:cNvSpPr>
          <p:nvPr>
            <p:ph type="sldNum" sz="quarter" idx="12"/>
          </p:nvPr>
        </p:nvSpPr>
        <p:spPr/>
        <p:txBody>
          <a:bodyPr/>
          <a:lstStyle/>
          <a:p>
            <a:fld id="{98FF217E-B86F-EA42-9607-BE163228A213}" type="slidenum">
              <a:rPr lang="en-GB" smtClean="0"/>
              <a:pPr/>
              <a:t>7</a:t>
            </a:fld>
            <a:endParaRPr lang="en-GB"/>
          </a:p>
        </p:txBody>
      </p:sp>
    </p:spTree>
    <p:extLst>
      <p:ext uri="{BB962C8B-B14F-4D97-AF65-F5344CB8AC3E}">
        <p14:creationId xmlns:p14="http://schemas.microsoft.com/office/powerpoint/2010/main" val="1479839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C575A-6A37-43AE-8DC0-2D38780B92C1}"/>
              </a:ext>
            </a:extLst>
          </p:cNvPr>
          <p:cNvSpPr>
            <a:spLocks noGrp="1"/>
          </p:cNvSpPr>
          <p:nvPr>
            <p:ph type="title"/>
          </p:nvPr>
        </p:nvSpPr>
        <p:spPr/>
        <p:txBody>
          <a:bodyPr/>
          <a:lstStyle/>
          <a:p>
            <a:r>
              <a:rPr lang="en-GB" dirty="0"/>
              <a:t>Drafting Modification Update</a:t>
            </a:r>
          </a:p>
        </p:txBody>
      </p:sp>
      <p:sp>
        <p:nvSpPr>
          <p:cNvPr id="3" name="Content Placeholder 2">
            <a:extLst>
              <a:ext uri="{FF2B5EF4-FFF2-40B4-BE49-F238E27FC236}">
                <a16:creationId xmlns:a16="http://schemas.microsoft.com/office/drawing/2014/main" id="{BF680F4F-1318-40B3-8869-D660A91C6754}"/>
              </a:ext>
            </a:extLst>
          </p:cNvPr>
          <p:cNvSpPr>
            <a:spLocks noGrp="1"/>
          </p:cNvSpPr>
          <p:nvPr>
            <p:ph idx="1"/>
          </p:nvPr>
        </p:nvSpPr>
        <p:spPr/>
        <p:txBody>
          <a:bodyPr/>
          <a:lstStyle/>
          <a:p>
            <a:r>
              <a:rPr lang="en-US" dirty="0"/>
              <a:t>We have collected about three dozen minor issues that by common consent need to be fed into an update of G99</a:t>
            </a:r>
          </a:p>
          <a:p>
            <a:r>
              <a:rPr lang="en-US" dirty="0"/>
              <a:t>This is an opportunity to let us know any further minor modifications to the text, or to the forms, which we can propose for the formal change process over the coming winter</a:t>
            </a:r>
          </a:p>
          <a:p>
            <a:r>
              <a:rPr lang="en-US" dirty="0"/>
              <a:t>Are there any other issues we should include?</a:t>
            </a:r>
          </a:p>
          <a:p>
            <a:endParaRPr lang="en-GB" dirty="0"/>
          </a:p>
        </p:txBody>
      </p:sp>
      <p:sp>
        <p:nvSpPr>
          <p:cNvPr id="4" name="Slide Number Placeholder 3">
            <a:extLst>
              <a:ext uri="{FF2B5EF4-FFF2-40B4-BE49-F238E27FC236}">
                <a16:creationId xmlns:a16="http://schemas.microsoft.com/office/drawing/2014/main" id="{0380BB55-5E24-494E-AF7A-75AB770558DB}"/>
              </a:ext>
            </a:extLst>
          </p:cNvPr>
          <p:cNvSpPr>
            <a:spLocks noGrp="1"/>
          </p:cNvSpPr>
          <p:nvPr>
            <p:ph type="sldNum" sz="quarter" idx="12"/>
          </p:nvPr>
        </p:nvSpPr>
        <p:spPr/>
        <p:txBody>
          <a:bodyPr/>
          <a:lstStyle/>
          <a:p>
            <a:fld id="{98FF217E-B86F-EA42-9607-BE163228A213}" type="slidenum">
              <a:rPr lang="en-GB" smtClean="0"/>
              <a:pPr/>
              <a:t>8</a:t>
            </a:fld>
            <a:endParaRPr lang="en-GB"/>
          </a:p>
        </p:txBody>
      </p:sp>
    </p:spTree>
    <p:extLst>
      <p:ext uri="{BB962C8B-B14F-4D97-AF65-F5344CB8AC3E}">
        <p14:creationId xmlns:p14="http://schemas.microsoft.com/office/powerpoint/2010/main" val="673561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C3ABE-64CB-440D-BA9E-02BA9C92B9A4}"/>
              </a:ext>
            </a:extLst>
          </p:cNvPr>
          <p:cNvSpPr>
            <a:spLocks noGrp="1"/>
          </p:cNvSpPr>
          <p:nvPr>
            <p:ph type="title"/>
          </p:nvPr>
        </p:nvSpPr>
        <p:spPr/>
        <p:txBody>
          <a:bodyPr/>
          <a:lstStyle/>
          <a:p>
            <a:r>
              <a:rPr lang="en-GB" dirty="0"/>
              <a:t>C.6 Dynamic System Monitoring</a:t>
            </a:r>
          </a:p>
        </p:txBody>
      </p:sp>
      <p:sp>
        <p:nvSpPr>
          <p:cNvPr id="3" name="Content Placeholder 2">
            <a:extLst>
              <a:ext uri="{FF2B5EF4-FFF2-40B4-BE49-F238E27FC236}">
                <a16:creationId xmlns:a16="http://schemas.microsoft.com/office/drawing/2014/main" id="{5AE4E9D8-FD21-475B-9A86-378CDEEBC8F2}"/>
              </a:ext>
            </a:extLst>
          </p:cNvPr>
          <p:cNvSpPr>
            <a:spLocks noGrp="1"/>
          </p:cNvSpPr>
          <p:nvPr>
            <p:ph idx="1"/>
          </p:nvPr>
        </p:nvSpPr>
        <p:spPr/>
        <p:txBody>
          <a:bodyPr/>
          <a:lstStyle/>
          <a:p>
            <a:r>
              <a:rPr lang="en-US" dirty="0"/>
              <a:t>The informal consultation earlier in the year produced 5 responses</a:t>
            </a:r>
          </a:p>
          <a:p>
            <a:r>
              <a:rPr lang="en-US" dirty="0"/>
              <a:t>There were a few key suggestions relation to the accuracy classes of instrument transformers, the avoidance of prescription of VT types, and pointing out that our published voltage range for non-effectively earthed systems is inappropriate (principally the 33kV system).</a:t>
            </a:r>
          </a:p>
          <a:p>
            <a:r>
              <a:rPr lang="en-US" dirty="0"/>
              <a:t>NGESO are reviewing their TS – with the intent of aligning with C.6 as far as possible. </a:t>
            </a:r>
          </a:p>
          <a:p>
            <a:r>
              <a:rPr lang="en-US" dirty="0"/>
              <a:t>NGESO are also thinking about specifying more detail in relation to the triggering of the detection of low frequency (ie &lt;15Hz) power oscillations – depending on how this develops it might be something C.6 will have to reflect in due course.  </a:t>
            </a:r>
          </a:p>
          <a:p>
            <a:r>
              <a:rPr lang="en-US" dirty="0"/>
              <a:t>NGESO’s changes are governed by the GCRP and will be subject to consultation – probably in Spring 2021</a:t>
            </a:r>
          </a:p>
          <a:p>
            <a:endParaRPr lang="en-GB" dirty="0"/>
          </a:p>
        </p:txBody>
      </p:sp>
      <p:sp>
        <p:nvSpPr>
          <p:cNvPr id="4" name="Slide Number Placeholder 3">
            <a:extLst>
              <a:ext uri="{FF2B5EF4-FFF2-40B4-BE49-F238E27FC236}">
                <a16:creationId xmlns:a16="http://schemas.microsoft.com/office/drawing/2014/main" id="{6C9ACF18-BACE-4C69-AB13-F17797DD3531}"/>
              </a:ext>
            </a:extLst>
          </p:cNvPr>
          <p:cNvSpPr>
            <a:spLocks noGrp="1"/>
          </p:cNvSpPr>
          <p:nvPr>
            <p:ph type="sldNum" sz="quarter" idx="12"/>
          </p:nvPr>
        </p:nvSpPr>
        <p:spPr/>
        <p:txBody>
          <a:bodyPr/>
          <a:lstStyle/>
          <a:p>
            <a:fld id="{98FF217E-B86F-EA42-9607-BE163228A213}" type="slidenum">
              <a:rPr lang="en-GB" smtClean="0"/>
              <a:pPr/>
              <a:t>9</a:t>
            </a:fld>
            <a:endParaRPr lang="en-GB"/>
          </a:p>
        </p:txBody>
      </p:sp>
    </p:spTree>
    <p:extLst>
      <p:ext uri="{BB962C8B-B14F-4D97-AF65-F5344CB8AC3E}">
        <p14:creationId xmlns:p14="http://schemas.microsoft.com/office/powerpoint/2010/main" val="2383607809"/>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8302575D-EF3B-47DF-869B-ED1BE988BB06}" vid="{6D040666-18DC-4F86-852C-4A276574A4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3.xml><?xml version="1.0" encoding="utf-8"?>
<ds:datastoreItem xmlns:ds="http://schemas.openxmlformats.org/officeDocument/2006/customXml" ds:itemID="{561D2EFC-FBD4-40BC-B092-96164D082C9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ENA new</Template>
  <TotalTime>29</TotalTime>
  <Words>1769</Words>
  <Application>Microsoft Office PowerPoint</Application>
  <PresentationFormat>Widescreen</PresentationFormat>
  <Paragraphs>162</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Segoe UI</vt:lpstr>
      <vt:lpstr>Segoe UI Semibold</vt:lpstr>
      <vt:lpstr>Symbol</vt:lpstr>
      <vt:lpstr>System Font Regular</vt:lpstr>
      <vt:lpstr>Times New Roman</vt:lpstr>
      <vt:lpstr>Office Theme</vt:lpstr>
      <vt:lpstr>DER Technical Forum</vt:lpstr>
      <vt:lpstr>Agenda</vt:lpstr>
      <vt:lpstr>Welcome, Housekeeping and Introductions</vt:lpstr>
      <vt:lpstr>Minutes of previous meeting and actions</vt:lpstr>
      <vt:lpstr>Type Test Register</vt:lpstr>
      <vt:lpstr>New Issues</vt:lpstr>
      <vt:lpstr>Unresolved Previous Issue</vt:lpstr>
      <vt:lpstr>Drafting Modification Update</vt:lpstr>
      <vt:lpstr>C.6 Dynamic System Monitoring</vt:lpstr>
      <vt:lpstr>“Housekeeping” update</vt:lpstr>
      <vt:lpstr>Storage – DCRP/MP/20/06</vt:lpstr>
      <vt:lpstr>G100</vt:lpstr>
      <vt:lpstr>Stakeholders’ G100 Issues</vt:lpstr>
      <vt:lpstr>Brexit and EU Issues</vt:lpstr>
      <vt:lpstr>AOB and next meeting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Technical Forum</dc:title>
  <dc:creator>Mike Kay</dc:creator>
  <cp:lastModifiedBy>Mark Dunk</cp:lastModifiedBy>
  <cp:revision>5</cp:revision>
  <dcterms:created xsi:type="dcterms:W3CDTF">2020-11-02T12:06:14Z</dcterms:created>
  <dcterms:modified xsi:type="dcterms:W3CDTF">2020-11-03T08:14:22Z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