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4">
  <p:sldMasterIdLst>
    <p:sldMasterId id="2147483648" r:id="rId4"/>
  </p:sldMasterIdLst>
  <p:notesMasterIdLst>
    <p:notesMasterId r:id="rId27"/>
  </p:notesMasterIdLst>
  <p:handoutMasterIdLst>
    <p:handoutMasterId r:id="rId28"/>
  </p:handoutMasterIdLst>
  <p:sldIdLst>
    <p:sldId id="261" r:id="rId5"/>
    <p:sldId id="273" r:id="rId6"/>
    <p:sldId id="264" r:id="rId7"/>
    <p:sldId id="292" r:id="rId8"/>
    <p:sldId id="372" r:id="rId9"/>
    <p:sldId id="375" r:id="rId10"/>
    <p:sldId id="293" r:id="rId11"/>
    <p:sldId id="373" r:id="rId12"/>
    <p:sldId id="376" r:id="rId13"/>
    <p:sldId id="377" r:id="rId14"/>
    <p:sldId id="374" r:id="rId15"/>
    <p:sldId id="283" r:id="rId16"/>
    <p:sldId id="282" r:id="rId17"/>
    <p:sldId id="305" r:id="rId18"/>
    <p:sldId id="300" r:id="rId19"/>
    <p:sldId id="287" r:id="rId20"/>
    <p:sldId id="288" r:id="rId21"/>
    <p:sldId id="301" r:id="rId22"/>
    <p:sldId id="304" r:id="rId23"/>
    <p:sldId id="302" r:id="rId24"/>
    <p:sldId id="291" r:id="rId25"/>
    <p:sldId id="27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8E"/>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3539"/>
  </p:normalViewPr>
  <p:slideViewPr>
    <p:cSldViewPr snapToGrid="0" snapToObjects="1">
      <p:cViewPr varScale="1">
        <p:scale>
          <a:sx n="77" d="100"/>
          <a:sy n="77" d="100"/>
        </p:scale>
        <p:origin x="126" y="762"/>
      </p:cViewPr>
      <p:guideLst/>
    </p:cSldViewPr>
  </p:slideViewPr>
  <p:notesTextViewPr>
    <p:cViewPr>
      <p:scale>
        <a:sx n="3" d="2"/>
        <a:sy n="3" d="2"/>
      </p:scale>
      <p:origin x="0" y="0"/>
    </p:cViewPr>
  </p:notesTextViewPr>
  <p:notesViewPr>
    <p:cSldViewPr snapToGrid="0" snapToObjects="1">
      <p:cViewPr varScale="1">
        <p:scale>
          <a:sx n="143" d="100"/>
          <a:sy n="143" d="100"/>
        </p:scale>
        <p:origin x="296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C4DF-8DF1-F548-A592-C05C769D39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7D4A561-AE7D-0548-B3D8-E9F6D0C392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317295-B49E-5144-BE52-C014D55017B6}" type="datetimeFigureOut">
              <a:t>2/2/2021</a:t>
            </a:fld>
            <a:endParaRPr lang="en-GB"/>
          </a:p>
        </p:txBody>
      </p:sp>
      <p:sp>
        <p:nvSpPr>
          <p:cNvPr id="4" name="Footer Placeholder 3">
            <a:extLst>
              <a:ext uri="{FF2B5EF4-FFF2-40B4-BE49-F238E27FC236}">
                <a16:creationId xmlns:a16="http://schemas.microsoft.com/office/drawing/2014/main" id="{7687A1AC-7FB5-0B45-A936-28883AD3E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CAF3ED1-94EF-5543-BACA-4DED65779E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B7C23C-DA1F-C94F-A1EC-EDEDB69242D2}" type="slidenum">
              <a:t>‹#›</a:t>
            </a:fld>
            <a:endParaRPr lang="en-GB"/>
          </a:p>
        </p:txBody>
      </p:sp>
    </p:spTree>
    <p:extLst>
      <p:ext uri="{BB962C8B-B14F-4D97-AF65-F5344CB8AC3E}">
        <p14:creationId xmlns:p14="http://schemas.microsoft.com/office/powerpoint/2010/main" val="297825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4B50-990E-F048-90FD-B21A836181DE}" type="datetimeFigureOut">
              <a:t>2/2/2021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C7B00-2C71-854A-A0CC-02BB0E6D7306}" type="slidenum">
              <a:t>‹#›</a:t>
            </a:fld>
            <a:endParaRPr lang="en-GB"/>
          </a:p>
        </p:txBody>
      </p:sp>
    </p:spTree>
    <p:extLst>
      <p:ext uri="{BB962C8B-B14F-4D97-AF65-F5344CB8AC3E}">
        <p14:creationId xmlns:p14="http://schemas.microsoft.com/office/powerpoint/2010/main" val="403016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038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596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142675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3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62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146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47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93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a:solidFill>
                  <a:schemeClr val="bg1"/>
                </a:solidFill>
              </a:rPr>
              <a:t>Energy Networks Association</a:t>
            </a:r>
          </a:p>
          <a:p>
            <a:r>
              <a:rPr lang="en-GB" sz="1000">
                <a:solidFill>
                  <a:schemeClr val="bg1"/>
                </a:solidFill>
              </a:rPr>
              <a:t>4 More London Riverside</a:t>
            </a:r>
          </a:p>
          <a:p>
            <a:r>
              <a:rPr lang="en-GB" sz="1000">
                <a:solidFill>
                  <a:schemeClr val="bg1"/>
                </a:solidFill>
              </a:rPr>
              <a:t>London SE1 2AU</a:t>
            </a:r>
          </a:p>
          <a:p>
            <a:pPr>
              <a:spcAft>
                <a:spcPts val="600"/>
              </a:spcAft>
            </a:pPr>
            <a:r>
              <a:rPr lang="en-GB" sz="1000">
                <a:solidFill>
                  <a:schemeClr val="bg1"/>
                </a:solidFill>
              </a:rPr>
              <a:t>t. +44 (0)20 7706 5100 </a:t>
            </a:r>
          </a:p>
          <a:p>
            <a:r>
              <a:rPr lang="en-GB" sz="1000">
                <a:solidFill>
                  <a:schemeClr val="bg1"/>
                </a:solidFill>
              </a:rPr>
              <a:t>    @EnergyNetworks</a:t>
            </a:r>
          </a:p>
          <a:p>
            <a:r>
              <a:rPr lang="en-GB" sz="1000" b="1">
                <a:solidFill>
                  <a:schemeClr val="accent3"/>
                </a:solidFill>
              </a:rPr>
              <a:t>energynetworks.org</a:t>
            </a:r>
          </a:p>
          <a:p>
            <a:endParaRPr lang="en-GB" sz="100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a:solidFill>
                  <a:schemeClr val="bg1"/>
                </a:solidFill>
              </a:rPr>
              <a:t>Energy Networks Association Limited is a company registered in England &amp; Wales No. 04832301</a:t>
            </a:r>
          </a:p>
          <a:p>
            <a:r>
              <a:rPr lang="en-GB" sz="730" b="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a:p>
        </p:txBody>
      </p:sp>
    </p:spTree>
    <p:extLst>
      <p:ext uri="{BB962C8B-B14F-4D97-AF65-F5344CB8AC3E}">
        <p14:creationId xmlns:p14="http://schemas.microsoft.com/office/powerpoint/2010/main" val="101015306"/>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4" r:id="rId3"/>
    <p:sldLayoutId id="2147483658" r:id="rId4"/>
    <p:sldLayoutId id="2147483650" r:id="rId5"/>
    <p:sldLayoutId id="2147483659" r:id="rId6"/>
    <p:sldLayoutId id="2147483655" r:id="rId7"/>
    <p:sldLayoutId id="2147483660" r:id="rId8"/>
    <p:sldLayoutId id="2147483656" r:id="rId9"/>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ap/t-59584e83/?url=https%3A%2F%2Fteams.microsoft.com%2Fl%2Fmeetup-join%2F19%253ameeting_NjNmYjQ4OTUtZjVhYy00YzMyLWEyNmUtNzBmYWZhZDZlOTk2%2540thread.v2%2F0%3Fcontext%3D%257b%2522Tid%2522%253a%252256e903da-abd8-49e7-9fc1-bbca8648c565%2522%252c%2522Oid%2522%253a%252227bff9ba-64e9-43e9-8a5c-085905bcefee%2522%257d&amp;data=04%7C01%7Csarah.carter%40ricardo.com%7C00cf7bae5b8d40d7533908d8b963d1cf%7C0b6675bca0cc4acf954f092a57ea13ea%7C0%7C0%7C637463185662510479%7CUnknown%7CTWFpbGZsb3d8eyJWIjoiMC4wLjAwMDAiLCJQIjoiV2luMzIiLCJBTiI6Ik1haWwiLCJXVCI6Mn0%3D%7C1000&amp;sdata=Z1%2B%2BUQtyylQ8fuTmw7Il%2BU1UHeE0OqKrH2w2Ft0Bpow%3D&amp;reserved=0" TargetMode="External"/><Relationship Id="rId2" Type="http://schemas.openxmlformats.org/officeDocument/2006/relationships/image" Target="../media/image6.jpg"/><Relationship Id="rId1" Type="http://schemas.openxmlformats.org/officeDocument/2006/relationships/slideLayout" Target="../slideLayouts/slideLayout1.xml"/><Relationship Id="rId4" Type="http://schemas.openxmlformats.org/officeDocument/2006/relationships/hyperlink" Target="tel:+442038555885,,158353509# "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FE3075F2-F49F-8A48-8834-BEAEC3932C06}"/>
              </a:ext>
            </a:extLst>
          </p:cNvPr>
          <p:cNvPicPr>
            <a:picLocks noGrp="1" noChangeAspect="1"/>
          </p:cNvPicPr>
          <p:nvPr>
            <p:ph type="pic" sz="quarter" idx="13"/>
          </p:nvPr>
        </p:nvPicPr>
        <p:blipFill rotWithShape="1">
          <a:blip r:embed="rId2"/>
          <a:srcRect l="1501" t="1497"/>
          <a:stretch/>
        </p:blipFill>
        <p:spPr>
          <a:xfrm>
            <a:off x="0" y="30748"/>
            <a:ext cx="12192000" cy="6090096"/>
          </a:xfrm>
        </p:spPr>
      </p:pic>
      <p:sp>
        <p:nvSpPr>
          <p:cNvPr id="3" name="Title 2">
            <a:extLst>
              <a:ext uri="{FF2B5EF4-FFF2-40B4-BE49-F238E27FC236}">
                <a16:creationId xmlns:a16="http://schemas.microsoft.com/office/drawing/2014/main" id="{40BBC57E-05AA-7247-9822-A00A03EFA81C}"/>
              </a:ext>
            </a:extLst>
          </p:cNvPr>
          <p:cNvSpPr>
            <a:spLocks noGrp="1"/>
          </p:cNvSpPr>
          <p:nvPr>
            <p:ph type="ctrTitle"/>
          </p:nvPr>
        </p:nvSpPr>
        <p:spPr/>
        <p:txBody>
          <a:bodyPr/>
          <a:lstStyle/>
          <a:p>
            <a:r>
              <a:rPr lang="en-GB" dirty="0"/>
              <a:t>DER Technical Forum</a:t>
            </a:r>
          </a:p>
        </p:txBody>
      </p:sp>
      <p:sp>
        <p:nvSpPr>
          <p:cNvPr id="5" name="Slide Number Placeholder 4">
            <a:extLst>
              <a:ext uri="{FF2B5EF4-FFF2-40B4-BE49-F238E27FC236}">
                <a16:creationId xmlns:a16="http://schemas.microsoft.com/office/drawing/2014/main" id="{CE60AD14-BB1C-6543-9305-C38C54BD1539}"/>
              </a:ext>
            </a:extLst>
          </p:cNvPr>
          <p:cNvSpPr>
            <a:spLocks noGrp="1"/>
          </p:cNvSpPr>
          <p:nvPr>
            <p:ph type="sldNum" sz="quarter" idx="12"/>
          </p:nvPr>
        </p:nvSpPr>
        <p:spPr/>
        <p:txBody>
          <a:bodyPr/>
          <a:lstStyle/>
          <a:p>
            <a:fld id="{98FF217E-B86F-EA42-9607-BE163228A213}" type="slidenum">
              <a:rPr lang="en-GB"/>
              <a:t>1</a:t>
            </a:fld>
            <a:endParaRPr lang="en-GB"/>
          </a:p>
        </p:txBody>
      </p:sp>
      <p:sp>
        <p:nvSpPr>
          <p:cNvPr id="6" name="Text Placeholder 5">
            <a:extLst>
              <a:ext uri="{FF2B5EF4-FFF2-40B4-BE49-F238E27FC236}">
                <a16:creationId xmlns:a16="http://schemas.microsoft.com/office/drawing/2014/main" id="{6D5B8EE3-5227-2A4E-B9D8-702B57062CD7}"/>
              </a:ext>
            </a:extLst>
          </p:cNvPr>
          <p:cNvSpPr>
            <a:spLocks noGrp="1"/>
          </p:cNvSpPr>
          <p:nvPr>
            <p:ph type="body" sz="quarter" idx="14"/>
          </p:nvPr>
        </p:nvSpPr>
        <p:spPr/>
        <p:txBody>
          <a:bodyPr/>
          <a:lstStyle/>
          <a:p>
            <a:endParaRPr lang="en-GB"/>
          </a:p>
        </p:txBody>
      </p:sp>
      <p:sp>
        <p:nvSpPr>
          <p:cNvPr id="7" name="Text Placeholder 6">
            <a:extLst>
              <a:ext uri="{FF2B5EF4-FFF2-40B4-BE49-F238E27FC236}">
                <a16:creationId xmlns:a16="http://schemas.microsoft.com/office/drawing/2014/main" id="{B10E0A52-9793-B34B-B117-98F3220C83F1}"/>
              </a:ext>
            </a:extLst>
          </p:cNvPr>
          <p:cNvSpPr>
            <a:spLocks noGrp="1"/>
          </p:cNvSpPr>
          <p:nvPr>
            <p:ph type="body" sz="quarter" idx="15"/>
          </p:nvPr>
        </p:nvSpPr>
        <p:spPr>
          <a:xfrm>
            <a:off x="719999" y="4392607"/>
            <a:ext cx="4303713" cy="1219076"/>
          </a:xfrm>
        </p:spPr>
        <p:txBody>
          <a:bodyPr/>
          <a:lstStyle/>
          <a:p>
            <a:r>
              <a:rPr lang="en-GB" dirty="0"/>
              <a:t>02 February 2021</a:t>
            </a:r>
          </a:p>
        </p:txBody>
      </p:sp>
      <p:sp>
        <p:nvSpPr>
          <p:cNvPr id="2" name="Rectangle 1">
            <a:extLst>
              <a:ext uri="{FF2B5EF4-FFF2-40B4-BE49-F238E27FC236}">
                <a16:creationId xmlns:a16="http://schemas.microsoft.com/office/drawing/2014/main" id="{FAA08ACC-8DDD-41E7-B01A-7D9CEFB438C7}"/>
              </a:ext>
            </a:extLst>
          </p:cNvPr>
          <p:cNvSpPr>
            <a:spLocks noChangeArrowheads="1"/>
          </p:cNvSpPr>
          <p:nvPr/>
        </p:nvSpPr>
        <p:spPr bwMode="auto">
          <a:xfrm>
            <a:off x="139591" y="4835212"/>
            <a:ext cx="267876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Join on your computer or mobile app</a:t>
            </a:r>
            <a:r>
              <a:rPr kumimoji="0" lang="en-GB" altLang="en-US" sz="1100" b="1"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8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bg1"/>
                </a:solidFill>
                <a:effectLst/>
                <a:latin typeface="Segoe UI Semibold" panose="020B0702040204020203" pitchFamily="34" charset="0"/>
                <a:ea typeface="Calibri" panose="020F0502020204030204" pitchFamily="34" charset="0"/>
                <a:cs typeface="Segoe UI Semibold" panose="020B0702040204020203" pitchFamily="34" charset="0"/>
                <a:hlinkClick r:id="rId3">
                  <a:extLst>
                    <a:ext uri="{A12FA001-AC4F-418D-AE19-62706E023703}">
                      <ahyp:hlinkClr xmlns:ahyp="http://schemas.microsoft.com/office/drawing/2018/hyperlinkcolor" val="tx"/>
                    </a:ext>
                  </a:extLst>
                </a:hlinkClick>
              </a:rPr>
              <a:t>Click here to join the meeting</a:t>
            </a:r>
            <a:r>
              <a:rPr kumimoji="0" lang="en-GB"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8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Or call in (audio only)</a:t>
            </a:r>
            <a:r>
              <a:rPr kumimoji="0" lang="en-GB"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8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hlinkClick r:id="rId4">
                  <a:extLst>
                    <a:ext uri="{A12FA001-AC4F-418D-AE19-62706E023703}">
                      <ahyp:hlinkClr xmlns:ahyp="http://schemas.microsoft.com/office/drawing/2018/hyperlinkcolor" val="tx"/>
                    </a:ext>
                  </a:extLst>
                </a:hlinkClick>
              </a:rPr>
              <a:t>+44 20 3855 5885,,158353509#</a:t>
            </a:r>
            <a:r>
              <a:rPr kumimoji="0" lang="en-GB"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r>
              <a:rPr kumimoji="0" lang="en-GB"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United Kingdom, London </a:t>
            </a:r>
            <a:endParaRPr kumimoji="0" lang="en-GB" altLang="en-US" sz="8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Phone Conference ID: </a:t>
            </a:r>
            <a:r>
              <a:rPr kumimoji="0" lang="en-GB" altLang="en-US" sz="12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158 353 509# </a:t>
            </a:r>
            <a:endParaRPr kumimoji="0" lang="en-GB" altLang="en-US" sz="1800" b="0" i="0" u="none" strike="noStrike" cap="none" normalizeH="0" baseline="0" dirty="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3591834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5312D-BE06-4552-9701-194A67203176}"/>
              </a:ext>
            </a:extLst>
          </p:cNvPr>
          <p:cNvSpPr>
            <a:spLocks noGrp="1"/>
          </p:cNvSpPr>
          <p:nvPr>
            <p:ph type="title"/>
          </p:nvPr>
        </p:nvSpPr>
        <p:spPr/>
        <p:txBody>
          <a:bodyPr/>
          <a:lstStyle/>
          <a:p>
            <a:r>
              <a:rPr lang="en-GB" dirty="0"/>
              <a:t>SAF Extract: </a:t>
            </a:r>
          </a:p>
        </p:txBody>
      </p:sp>
      <p:sp>
        <p:nvSpPr>
          <p:cNvPr id="4" name="Slide Number Placeholder 3">
            <a:extLst>
              <a:ext uri="{FF2B5EF4-FFF2-40B4-BE49-F238E27FC236}">
                <a16:creationId xmlns:a16="http://schemas.microsoft.com/office/drawing/2014/main" id="{8DBF6897-6DD2-4B37-9031-C56790194120}"/>
              </a:ext>
            </a:extLst>
          </p:cNvPr>
          <p:cNvSpPr>
            <a:spLocks noGrp="1"/>
          </p:cNvSpPr>
          <p:nvPr>
            <p:ph type="sldNum" sz="quarter" idx="12"/>
          </p:nvPr>
        </p:nvSpPr>
        <p:spPr/>
        <p:txBody>
          <a:bodyPr/>
          <a:lstStyle/>
          <a:p>
            <a:fld id="{98FF217E-B86F-EA42-9607-BE163228A213}" type="slidenum">
              <a:rPr lang="en-GB" smtClean="0"/>
              <a:pPr/>
              <a:t>10</a:t>
            </a:fld>
            <a:endParaRPr lang="en-GB"/>
          </a:p>
        </p:txBody>
      </p:sp>
      <p:pic>
        <p:nvPicPr>
          <p:cNvPr id="6" name="Picture 5">
            <a:extLst>
              <a:ext uri="{FF2B5EF4-FFF2-40B4-BE49-F238E27FC236}">
                <a16:creationId xmlns:a16="http://schemas.microsoft.com/office/drawing/2014/main" id="{1113CD29-62B9-4F7C-938F-299643892F28}"/>
              </a:ext>
            </a:extLst>
          </p:cNvPr>
          <p:cNvPicPr>
            <a:picLocks noChangeAspect="1"/>
          </p:cNvPicPr>
          <p:nvPr/>
        </p:nvPicPr>
        <p:blipFill>
          <a:blip r:embed="rId2"/>
          <a:stretch>
            <a:fillRect/>
          </a:stretch>
        </p:blipFill>
        <p:spPr>
          <a:xfrm>
            <a:off x="3744246" y="839029"/>
            <a:ext cx="6601746" cy="4834612"/>
          </a:xfrm>
          <a:prstGeom prst="rect">
            <a:avLst/>
          </a:prstGeom>
        </p:spPr>
      </p:pic>
    </p:spTree>
    <p:extLst>
      <p:ext uri="{BB962C8B-B14F-4D97-AF65-F5344CB8AC3E}">
        <p14:creationId xmlns:p14="http://schemas.microsoft.com/office/powerpoint/2010/main" val="252844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8F077-C0C8-4528-A0B2-CB6FB1BABCC4}"/>
              </a:ext>
            </a:extLst>
          </p:cNvPr>
          <p:cNvSpPr>
            <a:spLocks noGrp="1"/>
          </p:cNvSpPr>
          <p:nvPr>
            <p:ph type="ctrTitle"/>
          </p:nvPr>
        </p:nvSpPr>
        <p:spPr/>
        <p:txBody>
          <a:bodyPr/>
          <a:lstStyle/>
          <a:p>
            <a:r>
              <a:rPr lang="en-GB" dirty="0"/>
              <a:t>Previous Issues</a:t>
            </a:r>
          </a:p>
        </p:txBody>
      </p:sp>
      <p:sp>
        <p:nvSpPr>
          <p:cNvPr id="3" name="Slide Number Placeholder 2">
            <a:extLst>
              <a:ext uri="{FF2B5EF4-FFF2-40B4-BE49-F238E27FC236}">
                <a16:creationId xmlns:a16="http://schemas.microsoft.com/office/drawing/2014/main" id="{EF130121-3E67-4D5A-A1BA-1D0327A62FDD}"/>
              </a:ext>
            </a:extLst>
          </p:cNvPr>
          <p:cNvSpPr>
            <a:spLocks noGrp="1"/>
          </p:cNvSpPr>
          <p:nvPr>
            <p:ph type="sldNum" sz="quarter" idx="12"/>
          </p:nvPr>
        </p:nvSpPr>
        <p:spPr/>
        <p:txBody>
          <a:bodyPr/>
          <a:lstStyle/>
          <a:p>
            <a:fld id="{98FF217E-B86F-EA42-9607-BE163228A213}" type="slidenum">
              <a:rPr lang="en-GB" smtClean="0"/>
              <a:t>11</a:t>
            </a:fld>
            <a:endParaRPr lang="en-GB"/>
          </a:p>
        </p:txBody>
      </p:sp>
    </p:spTree>
    <p:extLst>
      <p:ext uri="{BB962C8B-B14F-4D97-AF65-F5344CB8AC3E}">
        <p14:creationId xmlns:p14="http://schemas.microsoft.com/office/powerpoint/2010/main" val="3607520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932D2-348F-4D85-A2B6-B713B4A72513}"/>
              </a:ext>
            </a:extLst>
          </p:cNvPr>
          <p:cNvSpPr>
            <a:spLocks noGrp="1"/>
          </p:cNvSpPr>
          <p:nvPr>
            <p:ph type="title"/>
          </p:nvPr>
        </p:nvSpPr>
        <p:spPr/>
        <p:txBody>
          <a:bodyPr/>
          <a:lstStyle/>
          <a:p>
            <a:r>
              <a:rPr lang="en-GB" dirty="0"/>
              <a:t>Unresolved Previous Issue</a:t>
            </a:r>
          </a:p>
        </p:txBody>
      </p:sp>
      <p:graphicFrame>
        <p:nvGraphicFramePr>
          <p:cNvPr id="5" name="Table 5">
            <a:extLst>
              <a:ext uri="{FF2B5EF4-FFF2-40B4-BE49-F238E27FC236}">
                <a16:creationId xmlns:a16="http://schemas.microsoft.com/office/drawing/2014/main" id="{8BC5CF8C-E212-4364-B0DE-6E14C20B8FA8}"/>
              </a:ext>
            </a:extLst>
          </p:cNvPr>
          <p:cNvGraphicFramePr>
            <a:graphicFrameLocks noGrp="1"/>
          </p:cNvGraphicFramePr>
          <p:nvPr>
            <p:ph idx="1"/>
            <p:extLst>
              <p:ext uri="{D42A27DB-BD31-4B8C-83A1-F6EECF244321}">
                <p14:modId xmlns:p14="http://schemas.microsoft.com/office/powerpoint/2010/main" val="1749910511"/>
              </p:ext>
            </p:extLst>
          </p:nvPr>
        </p:nvGraphicFramePr>
        <p:xfrm>
          <a:off x="720725" y="1800225"/>
          <a:ext cx="11082336" cy="395808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7854043">
                  <a:extLst>
                    <a:ext uri="{9D8B030D-6E8A-4147-A177-3AD203B41FA5}">
                      <a16:colId xmlns:a16="http://schemas.microsoft.com/office/drawing/2014/main" val="3713780737"/>
                    </a:ext>
                  </a:extLst>
                </a:gridCol>
                <a:gridCol w="2463118">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500" b="1" u="none" strike="noStrike" kern="1200">
                          <a:solidFill>
                            <a:srgbClr val="FFFFFF"/>
                          </a:solidFill>
                          <a:effectLst/>
                        </a:rPr>
                        <a:t>Assumed Status</a:t>
                      </a:r>
                      <a:endParaRPr lang="en-GB" sz="1800" b="0" i="0" u="none" strike="noStrike">
                        <a:effectLst/>
                        <a:latin typeface="Arial" panose="020B0604020202020204" pitchFamily="34" charset="0"/>
                      </a:endParaRPr>
                    </a:p>
                  </a:txBody>
                  <a:tcPr marL="112522" marR="112522" marT="56261" marB="56261"/>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u="none" strike="noStrike" kern="1200" dirty="0">
                          <a:solidFill>
                            <a:srgbClr val="000000"/>
                          </a:solidFill>
                          <a:effectLst/>
                        </a:rPr>
                        <a:t>101</a:t>
                      </a:r>
                      <a:endParaRPr lang="en-GB" sz="1800" b="0" i="0" u="none" strike="noStrike" dirty="0">
                        <a:effectLst/>
                        <a:latin typeface="Arial" panose="020B0604020202020204" pitchFamily="34" charset="0"/>
                      </a:endParaRPr>
                    </a:p>
                  </a:txBody>
                  <a:tcPr marL="112522" marR="112522" marT="56261" marB="56261"/>
                </a:tc>
                <a:tc>
                  <a:txBody>
                    <a:bodyPr/>
                    <a:lstStyle/>
                    <a:p>
                      <a:pPr marL="0" indent="0" algn="l" rtl="0" eaLnBrk="1" fontAlgn="t" latinLnBrk="0" hangingPunct="1">
                        <a:spcBef>
                          <a:spcPts val="0"/>
                        </a:spcBef>
                        <a:spcAft>
                          <a:spcPts val="0"/>
                        </a:spcAft>
                      </a:pPr>
                      <a:r>
                        <a:rPr lang="en-US" sz="1200" b="0" u="none" strike="noStrike" kern="1200" dirty="0">
                          <a:solidFill>
                            <a:srgbClr val="000000"/>
                          </a:solidFill>
                          <a:effectLst/>
                        </a:rPr>
                        <a:t>The issue is the LFSM-O load rejection test, and the scenario given in Appendix C7.5.</a:t>
                      </a:r>
                      <a:endParaRPr lang="en-US" sz="1800" b="0" u="none" strike="noStrike" dirty="0">
                        <a:effectLst/>
                      </a:endParaRPr>
                    </a:p>
                    <a:p>
                      <a:pPr marL="0" indent="0" algn="l" rtl="0" eaLnBrk="1" fontAlgn="t" latinLnBrk="0" hangingPunct="1">
                        <a:spcBef>
                          <a:spcPts val="0"/>
                        </a:spcBef>
                        <a:spcAft>
                          <a:spcPts val="0"/>
                        </a:spcAft>
                      </a:pPr>
                      <a:r>
                        <a:rPr lang="en-US" sz="1200" b="0" u="none" strike="noStrike" kern="1200" dirty="0">
                          <a:solidFill>
                            <a:srgbClr val="000000"/>
                          </a:solidFill>
                          <a:effectLst/>
                        </a:rPr>
                        <a:t>For a project I have setup a test network for a Type C solar PV site, rated at 15MW and connected at 33kV which has generated some queries.  Specifically:</a:t>
                      </a:r>
                      <a:endParaRPr lang="en-US" sz="1800" b="0" u="none" strike="noStrike" dirty="0">
                        <a:effectLst/>
                      </a:endParaRPr>
                    </a:p>
                    <a:p>
                      <a:pPr marL="0" indent="0" algn="l" rtl="0" eaLnBrk="1" fontAlgn="t" latinLnBrk="0" hangingPunct="1">
                        <a:spcBef>
                          <a:spcPts val="0"/>
                        </a:spcBef>
                        <a:spcAft>
                          <a:spcPts val="0"/>
                        </a:spcAft>
                      </a:pPr>
                      <a:r>
                        <a:rPr lang="en-US" sz="1200" b="0" u="none" strike="noStrike" kern="1200" dirty="0">
                          <a:solidFill>
                            <a:srgbClr val="000000"/>
                          </a:solidFill>
                          <a:effectLst/>
                        </a:rPr>
                        <a:t>It is not clear what the ultimate aim of the test is? ie is it just to show the speed at which the inverters can de-load in the case of an over-frequency condition (ie like the equivalent Type B LFSM-O simple ramp test), or is it to show the system can actually form an island - which doesn’t make sense as the inverters do not have grid forming capability.</a:t>
                      </a:r>
                      <a:endParaRPr lang="en-US" sz="1800" b="0" u="none" strike="noStrike" dirty="0">
                        <a:effectLst/>
                      </a:endParaRPr>
                    </a:p>
                    <a:p>
                      <a:pPr marL="0" indent="0" algn="l" rtl="0" eaLnBrk="1" fontAlgn="t" latinLnBrk="0" hangingPunct="1">
                        <a:spcBef>
                          <a:spcPts val="0"/>
                        </a:spcBef>
                        <a:spcAft>
                          <a:spcPts val="0"/>
                        </a:spcAft>
                      </a:pPr>
                      <a:r>
                        <a:rPr lang="en-US" sz="1200" b="0" u="none" strike="noStrike" kern="1200" dirty="0">
                          <a:solidFill>
                            <a:srgbClr val="000000"/>
                          </a:solidFill>
                          <a:effectLst/>
                        </a:rPr>
                        <a:t>The value ‘X’ seems to be arbitrary, and the standard wording implies that we just adjust this value until we get the required 52Hz deviation and add the generator rating to this value? </a:t>
                      </a:r>
                      <a:endParaRPr lang="en-US" sz="1800" b="0" u="none" strike="noStrike" dirty="0">
                        <a:effectLst/>
                      </a:endParaRPr>
                    </a:p>
                    <a:p>
                      <a:pPr marL="0" indent="0" algn="l" rtl="0" eaLnBrk="1" fontAlgn="t" latinLnBrk="0" hangingPunct="1">
                        <a:spcBef>
                          <a:spcPts val="0"/>
                        </a:spcBef>
                        <a:spcAft>
                          <a:spcPts val="0"/>
                        </a:spcAft>
                      </a:pPr>
                      <a:r>
                        <a:rPr lang="en-US" sz="1200" b="0" u="none" strike="noStrike" kern="1200" dirty="0">
                          <a:solidFill>
                            <a:srgbClr val="000000"/>
                          </a:solidFill>
                          <a:effectLst/>
                        </a:rPr>
                        <a:t>Is this above assumption correct or is the value X supposed to be the Design Minimum Operating Level (DMOL)? Whilst practically a solar PV plants minimum, operating level can be very low at say 5% or less, but the inverters would not be able to handle a load rejection of 95%, and most DNO connection agreements, don’t give specific values in the way Grid connection offers do.</a:t>
                      </a:r>
                      <a:endParaRPr lang="en-US" sz="1800" b="0" u="none" strike="noStrike" dirty="0">
                        <a:effectLst/>
                      </a:endParaRPr>
                    </a:p>
                    <a:p>
                      <a:pPr marL="0" indent="0" algn="l" rtl="0" eaLnBrk="1" fontAlgn="t" latinLnBrk="0" hangingPunct="1">
                        <a:spcBef>
                          <a:spcPts val="0"/>
                        </a:spcBef>
                        <a:spcAft>
                          <a:spcPts val="0"/>
                        </a:spcAft>
                      </a:pPr>
                      <a:r>
                        <a:rPr lang="en-US" sz="1200" b="0" u="none" strike="noStrike" kern="1200" dirty="0">
                          <a:solidFill>
                            <a:srgbClr val="000000"/>
                          </a:solidFill>
                          <a:effectLst/>
                        </a:rPr>
                        <a:t>What is the guidance for selecting the rating of the dummy generator ‘G2’, I have found that setting the value to the same rating as the site, seems to provide the correct response.. but not sure if this is correct?</a:t>
                      </a:r>
                      <a:endParaRPr lang="en-US" sz="1800" b="0" u="none" strike="noStrike" dirty="0">
                        <a:effectLst/>
                      </a:endParaRPr>
                    </a:p>
                    <a:p>
                      <a:pPr marL="0" indent="0" algn="l" rtl="0" eaLnBrk="1" fontAlgn="t" latinLnBrk="0" hangingPunct="1">
                        <a:spcBef>
                          <a:spcPts val="0"/>
                        </a:spcBef>
                        <a:spcAft>
                          <a:spcPts val="0"/>
                        </a:spcAft>
                      </a:pPr>
                      <a:r>
                        <a:rPr lang="en-US" sz="1200" b="0" u="none" strike="noStrike" kern="1200" dirty="0">
                          <a:solidFill>
                            <a:srgbClr val="000000"/>
                          </a:solidFill>
                          <a:effectLst/>
                        </a:rPr>
                        <a:t>I have also found that it is necessary to add a simple AVR model to the dummy ‘G2’ generator to help </a:t>
                      </a:r>
                      <a:r>
                        <a:rPr lang="en-US" sz="1200" b="0" u="none" strike="noStrike" kern="1200" dirty="0" err="1">
                          <a:solidFill>
                            <a:srgbClr val="000000"/>
                          </a:solidFill>
                          <a:effectLst/>
                        </a:rPr>
                        <a:t>stabilise</a:t>
                      </a:r>
                      <a:r>
                        <a:rPr lang="en-US" sz="1200" b="0" u="none" strike="noStrike" kern="1200" dirty="0">
                          <a:solidFill>
                            <a:srgbClr val="000000"/>
                          </a:solidFill>
                          <a:effectLst/>
                        </a:rPr>
                        <a:t> the voltage on the islanded system… I assume this is ok, as the standard only talks about excluding the governor?  </a:t>
                      </a:r>
                      <a:endParaRPr lang="en-US" sz="1800" b="0" u="none" strike="noStrike" dirty="0">
                        <a:effectLst/>
                      </a:endParaRPr>
                    </a:p>
                    <a:p>
                      <a:pPr marL="173736" indent="-173736" algn="l" rtl="0" eaLnBrk="1" fontAlgn="t" latinLnBrk="0" hangingPunct="1">
                        <a:spcBef>
                          <a:spcPts val="0"/>
                        </a:spcBef>
                        <a:spcAft>
                          <a:spcPts val="0"/>
                        </a:spcAft>
                      </a:pPr>
                      <a:r>
                        <a:rPr lang="en-US" sz="1200" b="0" u="none" strike="noStrike" kern="1200" dirty="0">
                          <a:solidFill>
                            <a:srgbClr val="000000"/>
                          </a:solidFill>
                          <a:effectLst/>
                        </a:rPr>
                        <a:t>What is  considered a ‘pass’ for this study ie what things are you looking to see?</a:t>
                      </a:r>
                      <a:endParaRPr lang="en-US" sz="18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US" sz="1200" b="0" u="none" strike="noStrike" kern="1200" dirty="0">
                          <a:solidFill>
                            <a:srgbClr val="000000"/>
                          </a:solidFill>
                          <a:effectLst/>
                        </a:rPr>
                        <a:t>Still under discussion following response from NGESO</a:t>
                      </a:r>
                      <a:endParaRPr lang="en-US" sz="18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3721878276"/>
                  </a:ext>
                </a:extLst>
              </a:tr>
            </a:tbl>
          </a:graphicData>
        </a:graphic>
      </p:graphicFrame>
      <p:sp>
        <p:nvSpPr>
          <p:cNvPr id="4" name="Slide Number Placeholder 3">
            <a:extLst>
              <a:ext uri="{FF2B5EF4-FFF2-40B4-BE49-F238E27FC236}">
                <a16:creationId xmlns:a16="http://schemas.microsoft.com/office/drawing/2014/main" id="{8F5CD21A-35EA-4DE5-95C6-CD9D7CC17EEA}"/>
              </a:ext>
            </a:extLst>
          </p:cNvPr>
          <p:cNvSpPr>
            <a:spLocks noGrp="1"/>
          </p:cNvSpPr>
          <p:nvPr>
            <p:ph type="sldNum" sz="quarter" idx="12"/>
          </p:nvPr>
        </p:nvSpPr>
        <p:spPr/>
        <p:txBody>
          <a:bodyPr/>
          <a:lstStyle/>
          <a:p>
            <a:fld id="{98FF217E-B86F-EA42-9607-BE163228A213}" type="slidenum">
              <a:rPr lang="en-GB" smtClean="0"/>
              <a:pPr/>
              <a:t>12</a:t>
            </a:fld>
            <a:endParaRPr lang="en-GB"/>
          </a:p>
        </p:txBody>
      </p:sp>
    </p:spTree>
    <p:extLst>
      <p:ext uri="{BB962C8B-B14F-4D97-AF65-F5344CB8AC3E}">
        <p14:creationId xmlns:p14="http://schemas.microsoft.com/office/powerpoint/2010/main" val="1479839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E6689-57D7-4F05-B11A-E43F32469C63}"/>
              </a:ext>
            </a:extLst>
          </p:cNvPr>
          <p:cNvSpPr>
            <a:spLocks noGrp="1"/>
          </p:cNvSpPr>
          <p:nvPr>
            <p:ph type="title"/>
          </p:nvPr>
        </p:nvSpPr>
        <p:spPr/>
        <p:txBody>
          <a:bodyPr/>
          <a:lstStyle/>
          <a:p>
            <a:r>
              <a:rPr lang="en-GB" dirty="0"/>
              <a:t>Unresolved previous issues - 2</a:t>
            </a:r>
          </a:p>
        </p:txBody>
      </p:sp>
      <p:sp>
        <p:nvSpPr>
          <p:cNvPr id="4" name="Slide Number Placeholder 3">
            <a:extLst>
              <a:ext uri="{FF2B5EF4-FFF2-40B4-BE49-F238E27FC236}">
                <a16:creationId xmlns:a16="http://schemas.microsoft.com/office/drawing/2014/main" id="{961D69B6-BA88-4D85-B3D0-430AC3CD8B03}"/>
              </a:ext>
            </a:extLst>
          </p:cNvPr>
          <p:cNvSpPr>
            <a:spLocks noGrp="1"/>
          </p:cNvSpPr>
          <p:nvPr>
            <p:ph type="sldNum" sz="quarter" idx="12"/>
          </p:nvPr>
        </p:nvSpPr>
        <p:spPr/>
        <p:txBody>
          <a:bodyPr/>
          <a:lstStyle/>
          <a:p>
            <a:fld id="{98FF217E-B86F-EA42-9607-BE163228A213}" type="slidenum">
              <a:rPr lang="en-GB" smtClean="0"/>
              <a:pPr/>
              <a:t>13</a:t>
            </a:fld>
            <a:endParaRPr lang="en-GB"/>
          </a:p>
        </p:txBody>
      </p:sp>
      <p:graphicFrame>
        <p:nvGraphicFramePr>
          <p:cNvPr id="5" name="Table 5">
            <a:extLst>
              <a:ext uri="{FF2B5EF4-FFF2-40B4-BE49-F238E27FC236}">
                <a16:creationId xmlns:a16="http://schemas.microsoft.com/office/drawing/2014/main" id="{BF8C7E9D-C358-4601-B1BC-35D2B672106D}"/>
              </a:ext>
            </a:extLst>
          </p:cNvPr>
          <p:cNvGraphicFramePr>
            <a:graphicFrameLocks/>
          </p:cNvGraphicFramePr>
          <p:nvPr>
            <p:extLst>
              <p:ext uri="{D42A27DB-BD31-4B8C-83A1-F6EECF244321}">
                <p14:modId xmlns:p14="http://schemas.microsoft.com/office/powerpoint/2010/main" val="2875469150"/>
              </p:ext>
            </p:extLst>
          </p:nvPr>
        </p:nvGraphicFramePr>
        <p:xfrm>
          <a:off x="720000" y="1612335"/>
          <a:ext cx="11082336" cy="444576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2378379">
                  <a:extLst>
                    <a:ext uri="{9D8B030D-6E8A-4147-A177-3AD203B41FA5}">
                      <a16:colId xmlns:a16="http://schemas.microsoft.com/office/drawing/2014/main" val="3713780737"/>
                    </a:ext>
                  </a:extLst>
                </a:gridCol>
                <a:gridCol w="7938782">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Assumed Status</a:t>
                      </a:r>
                      <a:endParaRPr lang="en-GB" sz="18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106</a:t>
                      </a:r>
                    </a:p>
                  </a:txBody>
                  <a:tcPr marL="112522" marR="112522" marT="56261" marB="56261"/>
                </a:tc>
                <a:tc>
                  <a:txBody>
                    <a:bodyPr/>
                    <a:lstStyle/>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Some of the tests in A2, notably Loss of Mains and Harmonics, require operation at power outputs from 1.0pu down to 0.10pu.  This is not possible for some rotating machines as it is below the level at which the machine is capable of operating.  Therefore the tests in A2 cannot be completed.</a:t>
                      </a:r>
                    </a:p>
                  </a:txBody>
                  <a:tcPr marL="112522" marR="112522" marT="56261" marB="56261"/>
                </a:tc>
                <a:tc>
                  <a:txBody>
                    <a:bodyPr/>
                    <a:lstStyle/>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The G98 and G99 Type A approach is based on G83, and to a lesser extent G59.</a:t>
                      </a:r>
                    </a:p>
                    <a:p>
                      <a:pPr marL="0" algn="l" rtl="0" eaLnBrk="1" fontAlgn="t" latinLnBrk="0" hangingPunct="1">
                        <a:spcBef>
                          <a:spcPts val="0"/>
                        </a:spcBef>
                        <a:spcAft>
                          <a:spcPts val="400"/>
                        </a:spcAft>
                      </a:pPr>
                      <a:r>
                        <a:rPr lang="en-US" sz="1200" b="0" i="0" u="none" strike="noStrike" dirty="0">
                          <a:effectLst/>
                          <a:latin typeface="Arial" panose="020B0604020202020204" pitchFamily="34" charset="0"/>
                        </a:rPr>
                        <a:t>These were originally written with inverters exclusively in mind, although drafting was completed for synchronous machines.  Little explicit recognition was made of induction generators.</a:t>
                      </a:r>
                    </a:p>
                    <a:p>
                      <a:pPr marL="0" algn="l" rtl="0" eaLnBrk="1" fontAlgn="t" latinLnBrk="0" hangingPunct="1">
                        <a:spcBef>
                          <a:spcPts val="0"/>
                        </a:spcBef>
                        <a:spcAft>
                          <a:spcPts val="400"/>
                        </a:spcAft>
                      </a:pPr>
                      <a:r>
                        <a:rPr lang="en-US" sz="1200" b="0" i="0" u="none" strike="noStrike" dirty="0">
                          <a:effectLst/>
                          <a:latin typeface="Arial" panose="020B0604020202020204" pitchFamily="34" charset="0"/>
                        </a:rPr>
                        <a:t>It seems that there was very little experience of the application of G83 to rotating machines because of the absence of rotating machines of that size (3kW) from the market.</a:t>
                      </a:r>
                    </a:p>
                    <a:p>
                      <a:pPr marL="0" algn="l" rtl="0" eaLnBrk="1" fontAlgn="t" latinLnBrk="0" hangingPunct="1">
                        <a:spcBef>
                          <a:spcPts val="0"/>
                        </a:spcBef>
                        <a:spcAft>
                          <a:spcPts val="400"/>
                        </a:spcAft>
                      </a:pPr>
                      <a:r>
                        <a:rPr lang="en-US" sz="1200" b="0" i="0" u="none" strike="noStrike" dirty="0">
                          <a:effectLst/>
                          <a:latin typeface="Arial" panose="020B0604020202020204" pitchFamily="34" charset="0"/>
                        </a:rPr>
                        <a:t>G98 and G99 carried most of this drafting forward as far as possible, not least to be backward compatible.</a:t>
                      </a:r>
                    </a:p>
                    <a:p>
                      <a:pPr marL="0" algn="l" rtl="0" eaLnBrk="1" fontAlgn="t" latinLnBrk="0" hangingPunct="1">
                        <a:spcBef>
                          <a:spcPts val="0"/>
                        </a:spcBef>
                        <a:spcAft>
                          <a:spcPts val="400"/>
                        </a:spcAft>
                      </a:pPr>
                      <a:r>
                        <a:rPr lang="en-US" sz="1200" b="0" i="0" u="none" strike="noStrike" dirty="0">
                          <a:effectLst/>
                          <a:latin typeface="Arial" panose="020B0604020202020204" pitchFamily="34" charset="0"/>
                        </a:rPr>
                        <a:t>DNOs recognize this problem and note that small machines generally have a limit of stable operation – probably in the 30% to 60% of Registered Capacity.  Below this they become uncontrollable/unstable.  This is a feature of all rotating machines.</a:t>
                      </a:r>
                    </a:p>
                    <a:p>
                      <a:pPr marL="0" algn="l" rtl="0" eaLnBrk="1" fontAlgn="t" latinLnBrk="0" hangingPunct="1">
                        <a:spcBef>
                          <a:spcPts val="0"/>
                        </a:spcBef>
                        <a:spcAft>
                          <a:spcPts val="400"/>
                        </a:spcAft>
                      </a:pPr>
                      <a:r>
                        <a:rPr lang="en-US" sz="1200" b="0" i="0" u="none" strike="noStrike" dirty="0">
                          <a:effectLst/>
                          <a:latin typeface="Arial" panose="020B0604020202020204" pitchFamily="34" charset="0"/>
                        </a:rPr>
                        <a:t>It is also worth noting that G99 explicitly recognizes this for Type C rotating machines, and allows tests to be proposed by the Generator that do not take the module below its Minimum Stable Operating Level – this is an issue principally for FSM, which is why it is not specifically included for Type B.  However there is nothing to stop this approach explicitly being applied to Type A and B modules.</a:t>
                      </a:r>
                    </a:p>
                    <a:p>
                      <a:pPr marL="0" algn="l" rtl="0" eaLnBrk="1" fontAlgn="t" latinLnBrk="0" hangingPunct="1">
                        <a:spcBef>
                          <a:spcPts val="0"/>
                        </a:spcBef>
                        <a:spcAft>
                          <a:spcPts val="400"/>
                        </a:spcAft>
                      </a:pPr>
                      <a:r>
                        <a:rPr lang="en-US" sz="1200" b="0" i="0" u="none" strike="noStrike" dirty="0">
                          <a:effectLst/>
                          <a:latin typeface="Arial" panose="020B0604020202020204" pitchFamily="34" charset="0"/>
                        </a:rPr>
                        <a:t>In the light of the practical issues this poses for manufacturers or owners in conducting such tests the DNOs propose to amend G98 and G99 to allow for an alternative test point above the minimum stable operating level, and suggested to be 5% of the difference between Registered Capacity and minimum stable level above the minimum stable level.</a:t>
                      </a:r>
                    </a:p>
                    <a:p>
                      <a:pPr marL="0" algn="l" rtl="0" eaLnBrk="1" fontAlgn="t" latinLnBrk="0" hangingPunct="1">
                        <a:spcBef>
                          <a:spcPts val="0"/>
                        </a:spcBef>
                        <a:spcAft>
                          <a:spcPts val="400"/>
                        </a:spcAft>
                      </a:pPr>
                      <a:r>
                        <a:rPr lang="en-US" sz="1200" b="0" i="0" u="none" strike="noStrike" dirty="0">
                          <a:effectLst/>
                          <a:latin typeface="Arial" panose="020B0604020202020204" pitchFamily="34" charset="0"/>
                        </a:rPr>
                        <a:t>DNOs will propose this change in the housekeeping and minor changes modification that is expected to be formally progressed early in 2021.  In the meantime DNOs would expect manufacturers and DNOs to work to the proposal above.</a:t>
                      </a:r>
                    </a:p>
                  </a:txBody>
                  <a:tcPr marL="112522" marR="112522" marT="56261" marB="56261"/>
                </a:tc>
                <a:extLst>
                  <a:ext uri="{0D108BD9-81ED-4DB2-BD59-A6C34878D82A}">
                    <a16:rowId xmlns:a16="http://schemas.microsoft.com/office/drawing/2014/main" val="3721878276"/>
                  </a:ext>
                </a:extLst>
              </a:tr>
            </a:tbl>
          </a:graphicData>
        </a:graphic>
      </p:graphicFrame>
    </p:spTree>
    <p:extLst>
      <p:ext uri="{BB962C8B-B14F-4D97-AF65-F5344CB8AC3E}">
        <p14:creationId xmlns:p14="http://schemas.microsoft.com/office/powerpoint/2010/main" val="3893261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E6689-57D7-4F05-B11A-E43F32469C63}"/>
              </a:ext>
            </a:extLst>
          </p:cNvPr>
          <p:cNvSpPr>
            <a:spLocks noGrp="1"/>
          </p:cNvSpPr>
          <p:nvPr>
            <p:ph type="title"/>
          </p:nvPr>
        </p:nvSpPr>
        <p:spPr/>
        <p:txBody>
          <a:bodyPr/>
          <a:lstStyle/>
          <a:p>
            <a:r>
              <a:rPr lang="en-GB" dirty="0"/>
              <a:t>Unresolved previous issues - 3</a:t>
            </a:r>
          </a:p>
        </p:txBody>
      </p:sp>
      <p:sp>
        <p:nvSpPr>
          <p:cNvPr id="4" name="Slide Number Placeholder 3">
            <a:extLst>
              <a:ext uri="{FF2B5EF4-FFF2-40B4-BE49-F238E27FC236}">
                <a16:creationId xmlns:a16="http://schemas.microsoft.com/office/drawing/2014/main" id="{961D69B6-BA88-4D85-B3D0-430AC3CD8B03}"/>
              </a:ext>
            </a:extLst>
          </p:cNvPr>
          <p:cNvSpPr>
            <a:spLocks noGrp="1"/>
          </p:cNvSpPr>
          <p:nvPr>
            <p:ph type="sldNum" sz="quarter" idx="12"/>
          </p:nvPr>
        </p:nvSpPr>
        <p:spPr/>
        <p:txBody>
          <a:bodyPr/>
          <a:lstStyle/>
          <a:p>
            <a:fld id="{98FF217E-B86F-EA42-9607-BE163228A213}" type="slidenum">
              <a:rPr lang="en-GB" smtClean="0"/>
              <a:pPr/>
              <a:t>14</a:t>
            </a:fld>
            <a:endParaRPr lang="en-GB"/>
          </a:p>
        </p:txBody>
      </p:sp>
      <p:graphicFrame>
        <p:nvGraphicFramePr>
          <p:cNvPr id="5" name="Table 5">
            <a:extLst>
              <a:ext uri="{FF2B5EF4-FFF2-40B4-BE49-F238E27FC236}">
                <a16:creationId xmlns:a16="http://schemas.microsoft.com/office/drawing/2014/main" id="{BF8C7E9D-C358-4601-B1BC-35D2B672106D}"/>
              </a:ext>
            </a:extLst>
          </p:cNvPr>
          <p:cNvGraphicFramePr>
            <a:graphicFrameLocks/>
          </p:cNvGraphicFramePr>
          <p:nvPr>
            <p:extLst>
              <p:ext uri="{D42A27DB-BD31-4B8C-83A1-F6EECF244321}">
                <p14:modId xmlns:p14="http://schemas.microsoft.com/office/powerpoint/2010/main" val="3797564305"/>
              </p:ext>
            </p:extLst>
          </p:nvPr>
        </p:nvGraphicFramePr>
        <p:xfrm>
          <a:off x="720000" y="1612335"/>
          <a:ext cx="11082336" cy="212928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3744441">
                  <a:extLst>
                    <a:ext uri="{9D8B030D-6E8A-4147-A177-3AD203B41FA5}">
                      <a16:colId xmlns:a16="http://schemas.microsoft.com/office/drawing/2014/main" val="3713780737"/>
                    </a:ext>
                  </a:extLst>
                </a:gridCol>
                <a:gridCol w="6572720">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Assumed Status</a:t>
                      </a:r>
                      <a:endParaRPr lang="en-GB" sz="18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107</a:t>
                      </a:r>
                    </a:p>
                  </a:txBody>
                  <a:tcPr marL="112522" marR="112522" marT="56261" marB="56261"/>
                </a:tc>
                <a:tc>
                  <a:txBody>
                    <a:bodyPr/>
                    <a:lstStyle/>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Is a diesel rotary uninterruptable power supply (DRUPS) to be treated as a generator running in long term parallel mode?</a:t>
                      </a:r>
                    </a:p>
                  </a:txBody>
                  <a:tcPr marL="112522" marR="112522" marT="56261" marB="56261"/>
                </a:tc>
                <a:tc>
                  <a:txBody>
                    <a:bodyPr/>
                    <a:lstStyle/>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Our understanding is that in normal operation the synchronous machine has an significant moment of inertia (flywheel) and is motoring, and that on loss of mains it then generates into the load.  The connexion with the DNO’s system is interrupted by a circuit breaker, and a fast start diesel then powers the synchronous machine so it then becomes an islanded generator supplying the installation.  Clearly the earthing and other arrangements need to be designed for these modes of operation.  </a:t>
                      </a: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It is probably appropriate to include a reference to this as a valid instance of uncontrollable storage.</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3721878276"/>
                  </a:ext>
                </a:extLst>
              </a:tr>
            </a:tbl>
          </a:graphicData>
        </a:graphic>
      </p:graphicFrame>
    </p:spTree>
    <p:extLst>
      <p:ext uri="{BB962C8B-B14F-4D97-AF65-F5344CB8AC3E}">
        <p14:creationId xmlns:p14="http://schemas.microsoft.com/office/powerpoint/2010/main" val="61593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41EA2-5F26-484B-81B6-1675937A9F97}"/>
              </a:ext>
            </a:extLst>
          </p:cNvPr>
          <p:cNvSpPr>
            <a:spLocks noGrp="1"/>
          </p:cNvSpPr>
          <p:nvPr>
            <p:ph type="ctrTitle"/>
          </p:nvPr>
        </p:nvSpPr>
        <p:spPr/>
        <p:txBody>
          <a:bodyPr/>
          <a:lstStyle/>
          <a:p>
            <a:r>
              <a:rPr lang="en-GB" dirty="0"/>
              <a:t>Update on Storage and G100</a:t>
            </a:r>
          </a:p>
        </p:txBody>
      </p:sp>
      <p:sp>
        <p:nvSpPr>
          <p:cNvPr id="3" name="Slide Number Placeholder 2">
            <a:extLst>
              <a:ext uri="{FF2B5EF4-FFF2-40B4-BE49-F238E27FC236}">
                <a16:creationId xmlns:a16="http://schemas.microsoft.com/office/drawing/2014/main" id="{D457BE75-9F7F-4D30-B520-0E0286535AED}"/>
              </a:ext>
            </a:extLst>
          </p:cNvPr>
          <p:cNvSpPr>
            <a:spLocks noGrp="1"/>
          </p:cNvSpPr>
          <p:nvPr>
            <p:ph type="sldNum" sz="quarter" idx="12"/>
          </p:nvPr>
        </p:nvSpPr>
        <p:spPr/>
        <p:txBody>
          <a:bodyPr/>
          <a:lstStyle/>
          <a:p>
            <a:fld id="{98FF217E-B86F-EA42-9607-BE163228A213}" type="slidenum">
              <a:rPr lang="en-GB" smtClean="0"/>
              <a:t>15</a:t>
            </a:fld>
            <a:endParaRPr lang="en-GB"/>
          </a:p>
        </p:txBody>
      </p:sp>
    </p:spTree>
    <p:extLst>
      <p:ext uri="{BB962C8B-B14F-4D97-AF65-F5344CB8AC3E}">
        <p14:creationId xmlns:p14="http://schemas.microsoft.com/office/powerpoint/2010/main" val="2036787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F5BAD-910D-46FF-A4EA-F669AEF82A32}"/>
              </a:ext>
            </a:extLst>
          </p:cNvPr>
          <p:cNvSpPr>
            <a:spLocks noGrp="1"/>
          </p:cNvSpPr>
          <p:nvPr>
            <p:ph type="title"/>
          </p:nvPr>
        </p:nvSpPr>
        <p:spPr/>
        <p:txBody>
          <a:bodyPr/>
          <a:lstStyle/>
          <a:p>
            <a:r>
              <a:rPr lang="en-GB" dirty="0"/>
              <a:t>Storage – DCRP/MP/20/06</a:t>
            </a:r>
          </a:p>
        </p:txBody>
      </p:sp>
      <p:sp>
        <p:nvSpPr>
          <p:cNvPr id="3" name="Content Placeholder 2">
            <a:extLst>
              <a:ext uri="{FF2B5EF4-FFF2-40B4-BE49-F238E27FC236}">
                <a16:creationId xmlns:a16="http://schemas.microsoft.com/office/drawing/2014/main" id="{21E6B5F7-231A-4497-AB20-B3F1D1DB675F}"/>
              </a:ext>
            </a:extLst>
          </p:cNvPr>
          <p:cNvSpPr>
            <a:spLocks noGrp="1"/>
          </p:cNvSpPr>
          <p:nvPr>
            <p:ph idx="1"/>
          </p:nvPr>
        </p:nvSpPr>
        <p:spPr/>
        <p:txBody>
          <a:bodyPr/>
          <a:lstStyle/>
          <a:p>
            <a:r>
              <a:rPr lang="en-US" dirty="0"/>
              <a:t>The DCRP has asked for the consultation to be run for eight weeks, starting this week – so comments are due back on Friday 12 February.</a:t>
            </a:r>
          </a:p>
          <a:p>
            <a:r>
              <a:rPr lang="en-US" dirty="0"/>
              <a:t>There have been no significant changes to the drafting or the consultation since the report on progress to the DER Tech Forum on 03 November. </a:t>
            </a:r>
          </a:p>
          <a:p>
            <a:endParaRPr lang="en-US" dirty="0"/>
          </a:p>
          <a:p>
            <a:endParaRPr lang="en-US" dirty="0"/>
          </a:p>
          <a:p>
            <a:endParaRPr lang="en-US" dirty="0"/>
          </a:p>
          <a:p>
            <a:endParaRPr lang="en-GB" dirty="0"/>
          </a:p>
        </p:txBody>
      </p:sp>
      <p:sp>
        <p:nvSpPr>
          <p:cNvPr id="4" name="Slide Number Placeholder 3">
            <a:extLst>
              <a:ext uri="{FF2B5EF4-FFF2-40B4-BE49-F238E27FC236}">
                <a16:creationId xmlns:a16="http://schemas.microsoft.com/office/drawing/2014/main" id="{0B3F3CAB-1EB0-453E-BDE7-5A492EFAF09D}"/>
              </a:ext>
            </a:extLst>
          </p:cNvPr>
          <p:cNvSpPr>
            <a:spLocks noGrp="1"/>
          </p:cNvSpPr>
          <p:nvPr>
            <p:ph type="sldNum" sz="quarter" idx="12"/>
          </p:nvPr>
        </p:nvSpPr>
        <p:spPr/>
        <p:txBody>
          <a:bodyPr/>
          <a:lstStyle/>
          <a:p>
            <a:fld id="{98FF217E-B86F-EA42-9607-BE163228A213}" type="slidenum">
              <a:rPr lang="en-GB" smtClean="0"/>
              <a:pPr/>
              <a:t>16</a:t>
            </a:fld>
            <a:endParaRPr lang="en-GB"/>
          </a:p>
        </p:txBody>
      </p:sp>
    </p:spTree>
    <p:extLst>
      <p:ext uri="{BB962C8B-B14F-4D97-AF65-F5344CB8AC3E}">
        <p14:creationId xmlns:p14="http://schemas.microsoft.com/office/powerpoint/2010/main" val="1069180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991E6-0369-4789-A907-AEEC69B5DFCC}"/>
              </a:ext>
            </a:extLst>
          </p:cNvPr>
          <p:cNvSpPr>
            <a:spLocks noGrp="1"/>
          </p:cNvSpPr>
          <p:nvPr>
            <p:ph type="title"/>
          </p:nvPr>
        </p:nvSpPr>
        <p:spPr/>
        <p:txBody>
          <a:bodyPr/>
          <a:lstStyle/>
          <a:p>
            <a:r>
              <a:rPr lang="en-GB" dirty="0"/>
              <a:t>G100</a:t>
            </a:r>
          </a:p>
        </p:txBody>
      </p:sp>
      <p:sp>
        <p:nvSpPr>
          <p:cNvPr id="3" name="Content Placeholder 2">
            <a:extLst>
              <a:ext uri="{FF2B5EF4-FFF2-40B4-BE49-F238E27FC236}">
                <a16:creationId xmlns:a16="http://schemas.microsoft.com/office/drawing/2014/main" id="{3268CEEE-26CF-4D33-AB26-38D570B46EAF}"/>
              </a:ext>
            </a:extLst>
          </p:cNvPr>
          <p:cNvSpPr>
            <a:spLocks noGrp="1"/>
          </p:cNvSpPr>
          <p:nvPr>
            <p:ph idx="1"/>
          </p:nvPr>
        </p:nvSpPr>
        <p:spPr>
          <a:xfrm>
            <a:off x="720000" y="1449000"/>
            <a:ext cx="11083554" cy="3960000"/>
          </a:xfrm>
        </p:spPr>
        <p:txBody>
          <a:bodyPr/>
          <a:lstStyle/>
          <a:p>
            <a:r>
              <a:rPr lang="en-US" sz="1800" dirty="0"/>
              <a:t>Meetings were held with stakeholders on 06 January and on 01 February 2021.</a:t>
            </a:r>
          </a:p>
          <a:p>
            <a:r>
              <a:rPr lang="en-US" sz="1800" dirty="0"/>
              <a:t>Following a constructive meeting, on 06/01 a first draft of a revised document was produced.</a:t>
            </a:r>
          </a:p>
          <a:p>
            <a:r>
              <a:rPr lang="en-US" sz="1800" dirty="0"/>
              <a:t>The meeting on 01 February 2021 discussed the draft in detail and made a number of suggestions for improvements and clarifications</a:t>
            </a:r>
          </a:p>
          <a:p>
            <a:r>
              <a:rPr lang="en-US" sz="1800" dirty="0"/>
              <a:t>The next meeting will be in March where it is hoped to review a draft that might be close to being ready for consultation and a draft consultation paper.</a:t>
            </a:r>
          </a:p>
          <a:p>
            <a:endParaRPr lang="en-US" sz="1800" dirty="0"/>
          </a:p>
          <a:p>
            <a:endParaRPr lang="en-US" sz="1800" dirty="0"/>
          </a:p>
          <a:p>
            <a:endParaRPr lang="en-US" sz="1800" dirty="0"/>
          </a:p>
          <a:p>
            <a:endParaRPr lang="en-US" sz="1800" dirty="0"/>
          </a:p>
          <a:p>
            <a:endParaRPr lang="en-US" sz="1800" dirty="0"/>
          </a:p>
          <a:p>
            <a:endParaRPr lang="en-GB" sz="1800" dirty="0"/>
          </a:p>
        </p:txBody>
      </p:sp>
      <p:sp>
        <p:nvSpPr>
          <p:cNvPr id="4" name="Slide Number Placeholder 3">
            <a:extLst>
              <a:ext uri="{FF2B5EF4-FFF2-40B4-BE49-F238E27FC236}">
                <a16:creationId xmlns:a16="http://schemas.microsoft.com/office/drawing/2014/main" id="{5791EF17-84FD-42EC-A57D-AC55792D5170}"/>
              </a:ext>
            </a:extLst>
          </p:cNvPr>
          <p:cNvSpPr>
            <a:spLocks noGrp="1"/>
          </p:cNvSpPr>
          <p:nvPr>
            <p:ph type="sldNum" sz="quarter" idx="12"/>
          </p:nvPr>
        </p:nvSpPr>
        <p:spPr/>
        <p:txBody>
          <a:bodyPr/>
          <a:lstStyle/>
          <a:p>
            <a:fld id="{98FF217E-B86F-EA42-9607-BE163228A213}" type="slidenum">
              <a:rPr lang="en-GB" smtClean="0"/>
              <a:pPr/>
              <a:t>17</a:t>
            </a:fld>
            <a:endParaRPr lang="en-GB"/>
          </a:p>
        </p:txBody>
      </p:sp>
    </p:spTree>
    <p:extLst>
      <p:ext uri="{BB962C8B-B14F-4D97-AF65-F5344CB8AC3E}">
        <p14:creationId xmlns:p14="http://schemas.microsoft.com/office/powerpoint/2010/main" val="2908372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1B8EC-3DB0-4C09-8902-F722D9A79531}"/>
              </a:ext>
            </a:extLst>
          </p:cNvPr>
          <p:cNvSpPr>
            <a:spLocks noGrp="1"/>
          </p:cNvSpPr>
          <p:nvPr>
            <p:ph type="ctrTitle"/>
          </p:nvPr>
        </p:nvSpPr>
        <p:spPr/>
        <p:txBody>
          <a:bodyPr/>
          <a:lstStyle/>
          <a:p>
            <a:r>
              <a:rPr lang="en-GB" dirty="0"/>
              <a:t>Type Test Register etc Update</a:t>
            </a:r>
          </a:p>
        </p:txBody>
      </p:sp>
      <p:sp>
        <p:nvSpPr>
          <p:cNvPr id="3" name="Slide Number Placeholder 2">
            <a:extLst>
              <a:ext uri="{FF2B5EF4-FFF2-40B4-BE49-F238E27FC236}">
                <a16:creationId xmlns:a16="http://schemas.microsoft.com/office/drawing/2014/main" id="{82BB6D04-4913-4D16-B514-21A4446C3372}"/>
              </a:ext>
            </a:extLst>
          </p:cNvPr>
          <p:cNvSpPr>
            <a:spLocks noGrp="1"/>
          </p:cNvSpPr>
          <p:nvPr>
            <p:ph type="sldNum" sz="quarter" idx="12"/>
          </p:nvPr>
        </p:nvSpPr>
        <p:spPr/>
        <p:txBody>
          <a:bodyPr/>
          <a:lstStyle/>
          <a:p>
            <a:fld id="{98FF217E-B86F-EA42-9607-BE163228A213}" type="slidenum">
              <a:rPr lang="en-GB" smtClean="0"/>
              <a:t>18</a:t>
            </a:fld>
            <a:endParaRPr lang="en-GB"/>
          </a:p>
        </p:txBody>
      </p:sp>
    </p:spTree>
    <p:extLst>
      <p:ext uri="{BB962C8B-B14F-4D97-AF65-F5344CB8AC3E}">
        <p14:creationId xmlns:p14="http://schemas.microsoft.com/office/powerpoint/2010/main" val="630169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21CD4-C25A-4CA4-B7BD-A9A13C85B279}"/>
              </a:ext>
            </a:extLst>
          </p:cNvPr>
          <p:cNvSpPr>
            <a:spLocks noGrp="1"/>
          </p:cNvSpPr>
          <p:nvPr>
            <p:ph type="ctrTitle"/>
          </p:nvPr>
        </p:nvSpPr>
        <p:spPr/>
        <p:txBody>
          <a:bodyPr/>
          <a:lstStyle/>
          <a:p>
            <a:r>
              <a:rPr lang="en-GB" dirty="0"/>
              <a:t>Wrap up:</a:t>
            </a:r>
          </a:p>
        </p:txBody>
      </p:sp>
      <p:sp>
        <p:nvSpPr>
          <p:cNvPr id="3" name="Slide Number Placeholder 2">
            <a:extLst>
              <a:ext uri="{FF2B5EF4-FFF2-40B4-BE49-F238E27FC236}">
                <a16:creationId xmlns:a16="http://schemas.microsoft.com/office/drawing/2014/main" id="{A0D43732-FC11-4C8F-A6F1-73AC716C8D29}"/>
              </a:ext>
            </a:extLst>
          </p:cNvPr>
          <p:cNvSpPr>
            <a:spLocks noGrp="1"/>
          </p:cNvSpPr>
          <p:nvPr>
            <p:ph type="sldNum" sz="quarter" idx="12"/>
          </p:nvPr>
        </p:nvSpPr>
        <p:spPr/>
        <p:txBody>
          <a:bodyPr/>
          <a:lstStyle/>
          <a:p>
            <a:fld id="{98FF217E-B86F-EA42-9607-BE163228A213}" type="slidenum">
              <a:rPr lang="en-GB" smtClean="0"/>
              <a:t>19</a:t>
            </a:fld>
            <a:endParaRPr lang="en-GB"/>
          </a:p>
        </p:txBody>
      </p:sp>
    </p:spTree>
    <p:extLst>
      <p:ext uri="{BB962C8B-B14F-4D97-AF65-F5344CB8AC3E}">
        <p14:creationId xmlns:p14="http://schemas.microsoft.com/office/powerpoint/2010/main" val="744991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09F-8161-4748-AFA8-2D9D0DF82BC3}"/>
              </a:ext>
            </a:extLst>
          </p:cNvPr>
          <p:cNvSpPr>
            <a:spLocks noGrp="1"/>
          </p:cNvSpPr>
          <p:nvPr>
            <p:ph type="title"/>
          </p:nvPr>
        </p:nvSpPr>
        <p:spPr/>
        <p:txBody>
          <a:bodyPr/>
          <a:lstStyle/>
          <a:p>
            <a:r>
              <a:rPr lang="en-GB" dirty="0"/>
              <a:t>Welcome, Housekeeping and Introductions</a:t>
            </a:r>
          </a:p>
        </p:txBody>
      </p:sp>
      <p:sp>
        <p:nvSpPr>
          <p:cNvPr id="5" name="Slide Number Placeholder 4">
            <a:extLst>
              <a:ext uri="{FF2B5EF4-FFF2-40B4-BE49-F238E27FC236}">
                <a16:creationId xmlns:a16="http://schemas.microsoft.com/office/drawing/2014/main" id="{0CFA9D3C-2222-0243-8F43-B1727B821E4A}"/>
              </a:ext>
            </a:extLst>
          </p:cNvPr>
          <p:cNvSpPr>
            <a:spLocks noGrp="1"/>
          </p:cNvSpPr>
          <p:nvPr>
            <p:ph type="sldNum" sz="quarter" idx="12"/>
          </p:nvPr>
        </p:nvSpPr>
        <p:spPr/>
        <p:txBody>
          <a:bodyPr/>
          <a:lstStyle/>
          <a:p>
            <a:fld id="{98FF217E-B86F-EA42-9607-BE163228A213}" type="slidenum">
              <a:rPr lang="en-GB"/>
              <a:pPr/>
              <a:t>2</a:t>
            </a:fld>
            <a:endParaRPr lang="en-GB"/>
          </a:p>
        </p:txBody>
      </p:sp>
    </p:spTree>
    <p:extLst>
      <p:ext uri="{BB962C8B-B14F-4D97-AF65-F5344CB8AC3E}">
        <p14:creationId xmlns:p14="http://schemas.microsoft.com/office/powerpoint/2010/main" val="3258443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21D9-1041-47F3-87A1-90B768349E7A}"/>
              </a:ext>
            </a:extLst>
          </p:cNvPr>
          <p:cNvSpPr>
            <a:spLocks noGrp="1"/>
          </p:cNvSpPr>
          <p:nvPr>
            <p:ph type="title"/>
          </p:nvPr>
        </p:nvSpPr>
        <p:spPr/>
        <p:txBody>
          <a:bodyPr/>
          <a:lstStyle/>
          <a:p>
            <a:r>
              <a:rPr lang="en-US" dirty="0"/>
              <a:t>Minutes of previous meeting and actions</a:t>
            </a:r>
            <a:endParaRPr lang="en-GB" dirty="0"/>
          </a:p>
        </p:txBody>
      </p:sp>
      <p:sp>
        <p:nvSpPr>
          <p:cNvPr id="3" name="Content Placeholder 2">
            <a:extLst>
              <a:ext uri="{FF2B5EF4-FFF2-40B4-BE49-F238E27FC236}">
                <a16:creationId xmlns:a16="http://schemas.microsoft.com/office/drawing/2014/main" id="{89F4AE9E-7CB6-424B-B41E-445B4A7538FE}"/>
              </a:ext>
            </a:extLst>
          </p:cNvPr>
          <p:cNvSpPr>
            <a:spLocks noGrp="1"/>
          </p:cNvSpPr>
          <p:nvPr>
            <p:ph idx="1"/>
          </p:nvPr>
        </p:nvSpPr>
        <p:spPr/>
        <p:txBody>
          <a:bodyPr/>
          <a:lstStyle/>
          <a:p>
            <a:r>
              <a:rPr lang="en-GB" dirty="0"/>
              <a:t>Outstanding matters arising not on the agenda:</a:t>
            </a:r>
          </a:p>
          <a:p>
            <a:pPr marL="350838" lvl="1" indent="-342900">
              <a:buFont typeface="Arial" panose="020B0604020202020204" pitchFamily="34" charset="0"/>
              <a:buChar char="•"/>
            </a:pPr>
            <a:r>
              <a:rPr lang="en-GB" dirty="0"/>
              <a:t>None?</a:t>
            </a:r>
          </a:p>
        </p:txBody>
      </p:sp>
      <p:sp>
        <p:nvSpPr>
          <p:cNvPr id="4" name="Slide Number Placeholder 3">
            <a:extLst>
              <a:ext uri="{FF2B5EF4-FFF2-40B4-BE49-F238E27FC236}">
                <a16:creationId xmlns:a16="http://schemas.microsoft.com/office/drawing/2014/main" id="{FED31D21-6F61-41A7-A137-2265A054AF7D}"/>
              </a:ext>
            </a:extLst>
          </p:cNvPr>
          <p:cNvSpPr>
            <a:spLocks noGrp="1"/>
          </p:cNvSpPr>
          <p:nvPr>
            <p:ph type="sldNum" sz="quarter" idx="12"/>
          </p:nvPr>
        </p:nvSpPr>
        <p:spPr/>
        <p:txBody>
          <a:bodyPr/>
          <a:lstStyle/>
          <a:p>
            <a:fld id="{98FF217E-B86F-EA42-9607-BE163228A213}" type="slidenum">
              <a:rPr lang="en-GB" smtClean="0"/>
              <a:pPr/>
              <a:t>20</a:t>
            </a:fld>
            <a:endParaRPr lang="en-GB"/>
          </a:p>
        </p:txBody>
      </p:sp>
    </p:spTree>
    <p:extLst>
      <p:ext uri="{BB962C8B-B14F-4D97-AF65-F5344CB8AC3E}">
        <p14:creationId xmlns:p14="http://schemas.microsoft.com/office/powerpoint/2010/main" val="2716108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432C-F251-4836-BE5F-1FE4CD6DF5B5}"/>
              </a:ext>
            </a:extLst>
          </p:cNvPr>
          <p:cNvSpPr>
            <a:spLocks noGrp="1"/>
          </p:cNvSpPr>
          <p:nvPr>
            <p:ph type="title"/>
          </p:nvPr>
        </p:nvSpPr>
        <p:spPr/>
        <p:txBody>
          <a:bodyPr/>
          <a:lstStyle/>
          <a:p>
            <a:r>
              <a:rPr lang="en-GB" dirty="0"/>
              <a:t>AOB and next meeting</a:t>
            </a:r>
          </a:p>
        </p:txBody>
      </p:sp>
      <p:sp>
        <p:nvSpPr>
          <p:cNvPr id="3" name="Content Placeholder 2">
            <a:extLst>
              <a:ext uri="{FF2B5EF4-FFF2-40B4-BE49-F238E27FC236}">
                <a16:creationId xmlns:a16="http://schemas.microsoft.com/office/drawing/2014/main" id="{719A2E5D-6B92-4FC0-A23E-29EEDD9D1047}"/>
              </a:ext>
            </a:extLst>
          </p:cNvPr>
          <p:cNvSpPr>
            <a:spLocks noGrp="1"/>
          </p:cNvSpPr>
          <p:nvPr>
            <p:ph idx="1"/>
          </p:nvPr>
        </p:nvSpPr>
        <p:spPr/>
        <p:txBody>
          <a:bodyPr/>
          <a:lstStyle/>
          <a:p>
            <a:r>
              <a:rPr lang="en-US" dirty="0"/>
              <a:t>AOB</a:t>
            </a:r>
          </a:p>
          <a:p>
            <a:pPr marL="342900" indent="-342900">
              <a:buFont typeface="Arial" panose="020B0604020202020204" pitchFamily="34" charset="0"/>
              <a:buChar char="•"/>
            </a:pPr>
            <a:r>
              <a:rPr lang="en-US" dirty="0"/>
              <a:t>None</a:t>
            </a:r>
          </a:p>
          <a:p>
            <a:endParaRPr lang="en-US" dirty="0"/>
          </a:p>
          <a:p>
            <a:endParaRPr lang="en-US" dirty="0"/>
          </a:p>
          <a:p>
            <a:r>
              <a:rPr lang="en-US" dirty="0"/>
              <a:t>Next meeting</a:t>
            </a:r>
          </a:p>
          <a:p>
            <a:pPr marL="342900" indent="-342900">
              <a:buFont typeface="Arial" panose="020B0604020202020204" pitchFamily="34" charset="0"/>
              <a:buChar char="•"/>
            </a:pPr>
            <a:r>
              <a:rPr lang="en-US" dirty="0"/>
              <a:t>Around April?</a:t>
            </a:r>
          </a:p>
          <a:p>
            <a:endParaRPr lang="en-GB" dirty="0"/>
          </a:p>
        </p:txBody>
      </p:sp>
      <p:sp>
        <p:nvSpPr>
          <p:cNvPr id="4" name="Slide Number Placeholder 3">
            <a:extLst>
              <a:ext uri="{FF2B5EF4-FFF2-40B4-BE49-F238E27FC236}">
                <a16:creationId xmlns:a16="http://schemas.microsoft.com/office/drawing/2014/main" id="{82B5373E-78E7-4A6F-A325-68ABF9AFB1E1}"/>
              </a:ext>
            </a:extLst>
          </p:cNvPr>
          <p:cNvSpPr>
            <a:spLocks noGrp="1"/>
          </p:cNvSpPr>
          <p:nvPr>
            <p:ph type="sldNum" sz="quarter" idx="12"/>
          </p:nvPr>
        </p:nvSpPr>
        <p:spPr/>
        <p:txBody>
          <a:bodyPr/>
          <a:lstStyle/>
          <a:p>
            <a:fld id="{98FF217E-B86F-EA42-9607-BE163228A213}" type="slidenum">
              <a:rPr lang="en-GB" smtClean="0"/>
              <a:pPr/>
              <a:t>21</a:t>
            </a:fld>
            <a:endParaRPr lang="en-GB"/>
          </a:p>
        </p:txBody>
      </p:sp>
    </p:spTree>
    <p:extLst>
      <p:ext uri="{BB962C8B-B14F-4D97-AF65-F5344CB8AC3E}">
        <p14:creationId xmlns:p14="http://schemas.microsoft.com/office/powerpoint/2010/main" val="3287862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a:t>© ENA 2020</a:t>
            </a:r>
          </a:p>
        </p:txBody>
      </p:sp>
    </p:spTree>
    <p:extLst>
      <p:ext uri="{BB962C8B-B14F-4D97-AF65-F5344CB8AC3E}">
        <p14:creationId xmlns:p14="http://schemas.microsoft.com/office/powerpoint/2010/main" val="2316590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p:txBody>
          <a:bodyPr/>
          <a:lstStyle/>
          <a:p>
            <a:r>
              <a:rPr lang="en-GB" dirty="0"/>
              <a:t>Agenda</a:t>
            </a:r>
          </a:p>
        </p:txBody>
      </p:sp>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fld id="{98FF217E-B86F-EA42-9607-BE163228A213}" type="slidenum">
              <a:rPr lang="en-GB"/>
              <a:pPr/>
              <a:t>3</a:t>
            </a:fld>
            <a:endParaRPr lang="en-GB"/>
          </a:p>
        </p:txBody>
      </p:sp>
      <p:graphicFrame>
        <p:nvGraphicFramePr>
          <p:cNvPr id="4" name="Table 3">
            <a:extLst>
              <a:ext uri="{FF2B5EF4-FFF2-40B4-BE49-F238E27FC236}">
                <a16:creationId xmlns:a16="http://schemas.microsoft.com/office/drawing/2014/main" id="{22EA1236-96A1-484B-9642-86DD1226B81F}"/>
              </a:ext>
            </a:extLst>
          </p:cNvPr>
          <p:cNvGraphicFramePr>
            <a:graphicFrameLocks noGrp="1"/>
          </p:cNvGraphicFramePr>
          <p:nvPr>
            <p:extLst>
              <p:ext uri="{D42A27DB-BD31-4B8C-83A1-F6EECF244321}">
                <p14:modId xmlns:p14="http://schemas.microsoft.com/office/powerpoint/2010/main" val="1207445922"/>
              </p:ext>
            </p:extLst>
          </p:nvPr>
        </p:nvGraphicFramePr>
        <p:xfrm>
          <a:off x="3851842" y="1538967"/>
          <a:ext cx="4904696" cy="3959227"/>
        </p:xfrm>
        <a:graphic>
          <a:graphicData uri="http://schemas.openxmlformats.org/drawingml/2006/table">
            <a:tbl>
              <a:tblPr firstRow="1">
                <a:tableStyleId>{1E171933-4619-4E11-9A3F-F7608DF75F80}</a:tableStyleId>
              </a:tblPr>
              <a:tblGrid>
                <a:gridCol w="668116">
                  <a:extLst>
                    <a:ext uri="{9D8B030D-6E8A-4147-A177-3AD203B41FA5}">
                      <a16:colId xmlns:a16="http://schemas.microsoft.com/office/drawing/2014/main" val="2192681814"/>
                    </a:ext>
                  </a:extLst>
                </a:gridCol>
                <a:gridCol w="3036126">
                  <a:extLst>
                    <a:ext uri="{9D8B030D-6E8A-4147-A177-3AD203B41FA5}">
                      <a16:colId xmlns:a16="http://schemas.microsoft.com/office/drawing/2014/main" val="746726502"/>
                    </a:ext>
                  </a:extLst>
                </a:gridCol>
                <a:gridCol w="1200454">
                  <a:extLst>
                    <a:ext uri="{9D8B030D-6E8A-4147-A177-3AD203B41FA5}">
                      <a16:colId xmlns:a16="http://schemas.microsoft.com/office/drawing/2014/main" val="41266820"/>
                    </a:ext>
                  </a:extLst>
                </a:gridCol>
              </a:tblGrid>
              <a:tr h="205632">
                <a:tc>
                  <a:txBody>
                    <a:bodyPr/>
                    <a:lstStyle/>
                    <a:p>
                      <a:pPr algn="ctr"/>
                      <a:r>
                        <a:rPr lang="en-GB" sz="900">
                          <a:effectLst/>
                        </a:rPr>
                        <a:t>Time</a:t>
                      </a:r>
                      <a:endParaRPr lang="en-GB" sz="1000">
                        <a:effectLst/>
                        <a:latin typeface="Times New Roman" panose="02020603050405020304" pitchFamily="18" charset="0"/>
                        <a:ea typeface="Times New Roman" panose="02020603050405020304" pitchFamily="18" charset="0"/>
                      </a:endParaRPr>
                    </a:p>
                  </a:txBody>
                  <a:tcPr marL="58752" marR="58752" marT="31008" marB="31008"/>
                </a:tc>
                <a:tc>
                  <a:txBody>
                    <a:bodyPr/>
                    <a:lstStyle/>
                    <a:p>
                      <a:pPr algn="ctr"/>
                      <a:r>
                        <a:rPr lang="en-GB" sz="900">
                          <a:effectLst/>
                        </a:rPr>
                        <a:t>Focus</a:t>
                      </a:r>
                      <a:endParaRPr lang="en-GB" sz="1000">
                        <a:effectLst/>
                        <a:latin typeface="Times New Roman" panose="02020603050405020304" pitchFamily="18" charset="0"/>
                        <a:ea typeface="Times New Roman" panose="02020603050405020304" pitchFamily="18" charset="0"/>
                      </a:endParaRPr>
                    </a:p>
                  </a:txBody>
                  <a:tcPr marL="58752" marR="58752" marT="31008" marB="31008" anchor="ctr"/>
                </a:tc>
                <a:tc>
                  <a:txBody>
                    <a:bodyPr/>
                    <a:lstStyle/>
                    <a:p>
                      <a:pPr algn="ctr"/>
                      <a:r>
                        <a:rPr lang="en-GB" sz="900">
                          <a:effectLst/>
                        </a:rPr>
                        <a:t>Leader</a:t>
                      </a:r>
                      <a:endParaRPr lang="en-GB" sz="1000">
                        <a:effectLst/>
                        <a:latin typeface="Times New Roman" panose="02020603050405020304" pitchFamily="18" charset="0"/>
                        <a:ea typeface="Times New Roman" panose="02020603050405020304" pitchFamily="18" charset="0"/>
                      </a:endParaRPr>
                    </a:p>
                  </a:txBody>
                  <a:tcPr marL="58752" marR="58752" marT="31008" marB="31008" anchor="ctr"/>
                </a:tc>
                <a:extLst>
                  <a:ext uri="{0D108BD9-81ED-4DB2-BD59-A6C34878D82A}">
                    <a16:rowId xmlns:a16="http://schemas.microsoft.com/office/drawing/2014/main" val="2161574932"/>
                  </a:ext>
                </a:extLst>
              </a:tr>
              <a:tr h="262752">
                <a:tc>
                  <a:txBody>
                    <a:bodyPr/>
                    <a:lstStyle/>
                    <a:p>
                      <a:pPr algn="ctr"/>
                      <a:r>
                        <a:rPr lang="en-GB" sz="900" spc="-15">
                          <a:effectLst/>
                        </a:rPr>
                        <a:t>14:00</a:t>
                      </a:r>
                      <a:endParaRPr lang="en-GB" sz="1000">
                        <a:effectLst/>
                        <a:latin typeface="Times New Roman" panose="02020603050405020304" pitchFamily="18" charset="0"/>
                        <a:ea typeface="Times New Roman" panose="02020603050405020304" pitchFamily="18" charset="0"/>
                      </a:endParaRPr>
                    </a:p>
                  </a:txBody>
                  <a:tcPr marL="58752" marR="58752" marT="31008" marB="31008"/>
                </a:tc>
                <a:tc>
                  <a:txBody>
                    <a:bodyPr/>
                    <a:lstStyle/>
                    <a:p>
                      <a:r>
                        <a:rPr lang="en-GB" sz="900" spc="-15">
                          <a:effectLst/>
                        </a:rPr>
                        <a:t>Welcome, Introductions and Acceptance of Agenda.</a:t>
                      </a:r>
                      <a:endParaRPr lang="en-GB" sz="1000">
                        <a:effectLst/>
                        <a:latin typeface="Times New Roman" panose="02020603050405020304" pitchFamily="18" charset="0"/>
                        <a:ea typeface="Times New Roman" panose="02020603050405020304" pitchFamily="18" charset="0"/>
                      </a:endParaRPr>
                    </a:p>
                  </a:txBody>
                  <a:tcPr marL="58752" marR="58752" marT="31008" marB="31008"/>
                </a:tc>
                <a:tc>
                  <a:txBody>
                    <a:bodyPr/>
                    <a:lstStyle/>
                    <a:p>
                      <a:r>
                        <a:rPr lang="en-GB" sz="900">
                          <a:effectLst/>
                        </a:rPr>
                        <a:t>CM</a:t>
                      </a:r>
                      <a:endParaRPr lang="en-GB" sz="1000">
                        <a:effectLst/>
                        <a:latin typeface="Times New Roman" panose="02020603050405020304" pitchFamily="18" charset="0"/>
                        <a:ea typeface="Times New Roman" panose="02020603050405020304" pitchFamily="18" charset="0"/>
                      </a:endParaRPr>
                    </a:p>
                  </a:txBody>
                  <a:tcPr marL="58752" marR="58752" marT="31008" marB="31008"/>
                </a:tc>
                <a:extLst>
                  <a:ext uri="{0D108BD9-81ED-4DB2-BD59-A6C34878D82A}">
                    <a16:rowId xmlns:a16="http://schemas.microsoft.com/office/drawing/2014/main" val="1872350394"/>
                  </a:ext>
                </a:extLst>
              </a:tr>
              <a:tr h="349247">
                <a:tc>
                  <a:txBody>
                    <a:bodyPr/>
                    <a:lstStyle/>
                    <a:p>
                      <a:pPr algn="ctr"/>
                      <a:r>
                        <a:rPr lang="en-GB" sz="900" spc="-15">
                          <a:effectLst/>
                        </a:rPr>
                        <a:t>14:02</a:t>
                      </a:r>
                      <a:endParaRPr lang="en-GB" sz="1000">
                        <a:effectLst/>
                        <a:latin typeface="Times New Roman" panose="02020603050405020304" pitchFamily="18" charset="0"/>
                        <a:ea typeface="Times New Roman" panose="02020603050405020304" pitchFamily="18" charset="0"/>
                      </a:endParaRPr>
                    </a:p>
                  </a:txBody>
                  <a:tcPr marL="58752" marR="58752" marT="31008" marB="31008"/>
                </a:tc>
                <a:tc>
                  <a:txBody>
                    <a:bodyPr/>
                    <a:lstStyle/>
                    <a:p>
                      <a:r>
                        <a:rPr lang="en-GB" sz="900" dirty="0">
                          <a:effectLst/>
                        </a:rPr>
                        <a:t>Acceptance of minutes of previous meeting </a:t>
                      </a:r>
                      <a:br>
                        <a:rPr lang="en-GB" sz="900" dirty="0">
                          <a:effectLst/>
                        </a:rPr>
                      </a:br>
                      <a:r>
                        <a:rPr lang="en-GB" sz="900" dirty="0">
                          <a:effectLst/>
                        </a:rPr>
                        <a:t>(15 December 2020)</a:t>
                      </a:r>
                      <a:endParaRPr lang="en-GB" sz="1000" dirty="0">
                        <a:effectLst/>
                        <a:latin typeface="Times New Roman" panose="02020603050405020304" pitchFamily="18" charset="0"/>
                        <a:ea typeface="Times New Roman" panose="02020603050405020304" pitchFamily="18" charset="0"/>
                      </a:endParaRPr>
                    </a:p>
                  </a:txBody>
                  <a:tcPr marL="58752" marR="58752" marT="31008" marB="31008"/>
                </a:tc>
                <a:tc>
                  <a:txBody>
                    <a:bodyPr/>
                    <a:lstStyle/>
                    <a:p>
                      <a:r>
                        <a:rPr lang="en-GB" sz="900">
                          <a:effectLst/>
                        </a:rPr>
                        <a:t>CM</a:t>
                      </a:r>
                      <a:endParaRPr lang="en-GB" sz="1000">
                        <a:effectLst/>
                        <a:latin typeface="Times New Roman" panose="02020603050405020304" pitchFamily="18" charset="0"/>
                        <a:ea typeface="Times New Roman" panose="02020603050405020304" pitchFamily="18" charset="0"/>
                      </a:endParaRPr>
                    </a:p>
                  </a:txBody>
                  <a:tcPr marL="58752" marR="58752" marT="31008" marB="31008"/>
                </a:tc>
                <a:extLst>
                  <a:ext uri="{0D108BD9-81ED-4DB2-BD59-A6C34878D82A}">
                    <a16:rowId xmlns:a16="http://schemas.microsoft.com/office/drawing/2014/main" val="1108442485"/>
                  </a:ext>
                </a:extLst>
              </a:tr>
              <a:tr h="349247">
                <a:tc>
                  <a:txBody>
                    <a:bodyPr/>
                    <a:lstStyle/>
                    <a:p>
                      <a:pPr algn="ctr"/>
                      <a:r>
                        <a:rPr lang="en-GB" sz="900" spc="-15">
                          <a:effectLst/>
                        </a:rPr>
                        <a:t>14:05</a:t>
                      </a:r>
                      <a:endParaRPr lang="en-GB" sz="1000">
                        <a:effectLst/>
                        <a:latin typeface="Times New Roman" panose="02020603050405020304" pitchFamily="18" charset="0"/>
                        <a:ea typeface="Times New Roman" panose="02020603050405020304" pitchFamily="18" charset="0"/>
                      </a:endParaRPr>
                    </a:p>
                  </a:txBody>
                  <a:tcPr marL="58752" marR="58752" marT="31008" marB="31008"/>
                </a:tc>
                <a:tc>
                  <a:txBody>
                    <a:bodyPr/>
                    <a:lstStyle/>
                    <a:p>
                      <a:r>
                        <a:rPr lang="en-GB" sz="900" spc="-15">
                          <a:effectLst/>
                        </a:rPr>
                        <a:t>Update on Housekeeping etc Modification</a:t>
                      </a:r>
                      <a:endParaRPr lang="en-GB" sz="1000">
                        <a:effectLst/>
                        <a:latin typeface="Times New Roman" panose="02020603050405020304" pitchFamily="18" charset="0"/>
                        <a:ea typeface="Times New Roman" panose="02020603050405020304" pitchFamily="18" charset="0"/>
                      </a:endParaRPr>
                    </a:p>
                  </a:txBody>
                  <a:tcPr marL="58752" marR="58752" marT="31008" marB="31008"/>
                </a:tc>
                <a:tc>
                  <a:txBody>
                    <a:bodyPr/>
                    <a:lstStyle/>
                    <a:p>
                      <a:r>
                        <a:rPr lang="en-GB" sz="900">
                          <a:effectLst/>
                        </a:rPr>
                        <a:t>CM/MK/SRC/CN</a:t>
                      </a:r>
                      <a:endParaRPr lang="en-GB" sz="1000">
                        <a:effectLst/>
                      </a:endParaRPr>
                    </a:p>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58752" marR="58752" marT="31008" marB="31008"/>
                </a:tc>
                <a:extLst>
                  <a:ext uri="{0D108BD9-81ED-4DB2-BD59-A6C34878D82A}">
                    <a16:rowId xmlns:a16="http://schemas.microsoft.com/office/drawing/2014/main" val="666211345"/>
                  </a:ext>
                </a:extLst>
              </a:tr>
              <a:tr h="349247">
                <a:tc>
                  <a:txBody>
                    <a:bodyPr/>
                    <a:lstStyle/>
                    <a:p>
                      <a:pPr algn="ctr"/>
                      <a:r>
                        <a:rPr lang="en-GB" sz="900" spc="-15">
                          <a:effectLst/>
                        </a:rPr>
                        <a:t>14:30</a:t>
                      </a:r>
                      <a:endParaRPr lang="en-GB" sz="1000">
                        <a:effectLst/>
                        <a:latin typeface="Times New Roman" panose="02020603050405020304" pitchFamily="18" charset="0"/>
                        <a:ea typeface="Times New Roman" panose="02020603050405020304" pitchFamily="18" charset="0"/>
                      </a:endParaRPr>
                    </a:p>
                  </a:txBody>
                  <a:tcPr marL="58752" marR="58752" marT="31008" marB="31008"/>
                </a:tc>
                <a:tc>
                  <a:txBody>
                    <a:bodyPr/>
                    <a:lstStyle/>
                    <a:p>
                      <a:r>
                        <a:rPr lang="en-GB" sz="900">
                          <a:effectLst/>
                        </a:rPr>
                        <a:t>New issues raised </a:t>
                      </a:r>
                      <a:endParaRPr lang="en-GB" sz="1000">
                        <a:effectLst/>
                      </a:endParaRPr>
                    </a:p>
                    <a:p>
                      <a:pPr marL="342900" lvl="0" indent="-342900">
                        <a:buFont typeface="Symbol" panose="05050102010706020507" pitchFamily="18" charset="2"/>
                        <a:buChar char=""/>
                      </a:pPr>
                      <a:r>
                        <a:rPr lang="en-GB" sz="900">
                          <a:effectLst/>
                        </a:rPr>
                        <a:t>Short term paralleling clarity</a:t>
                      </a:r>
                      <a:endParaRPr lang="en-GB" sz="1000">
                        <a:effectLst/>
                        <a:latin typeface="Times New Roman" panose="02020603050405020304" pitchFamily="18" charset="0"/>
                        <a:ea typeface="Times New Roman" panose="02020603050405020304" pitchFamily="18" charset="0"/>
                      </a:endParaRPr>
                    </a:p>
                  </a:txBody>
                  <a:tcPr marL="58752" marR="58752" marT="31008" marB="31008"/>
                </a:tc>
                <a:tc>
                  <a:txBody>
                    <a:bodyPr/>
                    <a:lstStyle/>
                    <a:p>
                      <a:r>
                        <a:rPr lang="en-GB" sz="900">
                          <a:effectLst/>
                        </a:rPr>
                        <a:t>MK</a:t>
                      </a:r>
                      <a:endParaRPr lang="en-GB" sz="1000">
                        <a:effectLst/>
                        <a:latin typeface="Times New Roman" panose="02020603050405020304" pitchFamily="18" charset="0"/>
                        <a:ea typeface="Times New Roman" panose="02020603050405020304" pitchFamily="18" charset="0"/>
                      </a:endParaRPr>
                    </a:p>
                  </a:txBody>
                  <a:tcPr marL="58752" marR="58752" marT="31008" marB="31008"/>
                </a:tc>
                <a:extLst>
                  <a:ext uri="{0D108BD9-81ED-4DB2-BD59-A6C34878D82A}">
                    <a16:rowId xmlns:a16="http://schemas.microsoft.com/office/drawing/2014/main" val="3146468647"/>
                  </a:ext>
                </a:extLst>
              </a:tr>
              <a:tr h="780095">
                <a:tc>
                  <a:txBody>
                    <a:bodyPr/>
                    <a:lstStyle/>
                    <a:p>
                      <a:pPr algn="ctr"/>
                      <a:r>
                        <a:rPr lang="en-GB" sz="900" spc="-15">
                          <a:effectLst/>
                        </a:rPr>
                        <a:t>14:35</a:t>
                      </a:r>
                      <a:endParaRPr lang="en-GB" sz="1000">
                        <a:effectLst/>
                        <a:latin typeface="Times New Roman" panose="02020603050405020304" pitchFamily="18" charset="0"/>
                        <a:ea typeface="Times New Roman" panose="02020603050405020304" pitchFamily="18" charset="0"/>
                      </a:endParaRPr>
                    </a:p>
                  </a:txBody>
                  <a:tcPr marL="58752" marR="58752" marT="31008" marB="31008"/>
                </a:tc>
                <a:tc>
                  <a:txBody>
                    <a:bodyPr/>
                    <a:lstStyle/>
                    <a:p>
                      <a:r>
                        <a:rPr lang="en-GB" sz="900" spc="-15">
                          <a:effectLst/>
                        </a:rPr>
                        <a:t>Remaining Open Issues:</a:t>
                      </a:r>
                      <a:endParaRPr lang="en-GB" sz="1000">
                        <a:effectLst/>
                      </a:endParaRPr>
                    </a:p>
                    <a:p>
                      <a:pPr marL="342900" lvl="0" indent="-342900">
                        <a:buFont typeface="Symbol" panose="05050102010706020507" pitchFamily="18" charset="2"/>
                        <a:buChar char=""/>
                      </a:pPr>
                      <a:r>
                        <a:rPr lang="en-GB" sz="900" spc="-15">
                          <a:effectLst/>
                        </a:rPr>
                        <a:t>101 – load rejection simulations for Type C and D</a:t>
                      </a:r>
                      <a:endParaRPr lang="en-GB" sz="1000">
                        <a:effectLst/>
                      </a:endParaRPr>
                    </a:p>
                    <a:p>
                      <a:pPr marL="342900" lvl="0" indent="-342900">
                        <a:buFont typeface="Symbol" panose="05050102010706020507" pitchFamily="18" charset="2"/>
                        <a:buChar char=""/>
                      </a:pPr>
                      <a:r>
                        <a:rPr lang="en-GB" sz="900" spc="-15">
                          <a:effectLst/>
                        </a:rPr>
                        <a:t>106 – small rotating machines</a:t>
                      </a:r>
                      <a:endParaRPr lang="en-GB" sz="1000">
                        <a:effectLst/>
                      </a:endParaRPr>
                    </a:p>
                    <a:p>
                      <a:pPr marL="342900" lvl="0" indent="-342900">
                        <a:buFont typeface="Symbol" panose="05050102010706020507" pitchFamily="18" charset="2"/>
                        <a:buChar char=""/>
                      </a:pPr>
                      <a:r>
                        <a:rPr lang="en-GB" sz="900" spc="-15">
                          <a:effectLst/>
                        </a:rPr>
                        <a:t>107 DRUPS</a:t>
                      </a:r>
                      <a:endParaRPr lang="en-GB" sz="1000">
                        <a:effectLst/>
                        <a:latin typeface="Times New Roman" panose="02020603050405020304" pitchFamily="18" charset="0"/>
                        <a:ea typeface="Times New Roman" panose="02020603050405020304" pitchFamily="18" charset="0"/>
                      </a:endParaRPr>
                    </a:p>
                  </a:txBody>
                  <a:tcPr marL="58752" marR="58752" marT="31008" marB="31008"/>
                </a:tc>
                <a:tc>
                  <a:txBody>
                    <a:bodyPr/>
                    <a:lstStyle/>
                    <a:p>
                      <a:r>
                        <a:rPr lang="en-GB" sz="900">
                          <a:effectLst/>
                        </a:rPr>
                        <a:t>MK</a:t>
                      </a:r>
                      <a:endParaRPr lang="en-GB" sz="1000">
                        <a:effectLst/>
                        <a:latin typeface="Times New Roman" panose="02020603050405020304" pitchFamily="18" charset="0"/>
                        <a:ea typeface="Times New Roman" panose="02020603050405020304" pitchFamily="18" charset="0"/>
                      </a:endParaRPr>
                    </a:p>
                  </a:txBody>
                  <a:tcPr marL="58752" marR="58752" marT="31008" marB="31008"/>
                </a:tc>
                <a:extLst>
                  <a:ext uri="{0D108BD9-81ED-4DB2-BD59-A6C34878D82A}">
                    <a16:rowId xmlns:a16="http://schemas.microsoft.com/office/drawing/2014/main" val="2267160406"/>
                  </a:ext>
                </a:extLst>
              </a:tr>
              <a:tr h="349247">
                <a:tc>
                  <a:txBody>
                    <a:bodyPr/>
                    <a:lstStyle/>
                    <a:p>
                      <a:pPr algn="ctr"/>
                      <a:r>
                        <a:rPr lang="en-GB" sz="900" spc="-15">
                          <a:effectLst/>
                        </a:rPr>
                        <a:t>14:45</a:t>
                      </a:r>
                      <a:endParaRPr lang="en-GB" sz="1000">
                        <a:effectLst/>
                        <a:latin typeface="Times New Roman" panose="02020603050405020304" pitchFamily="18" charset="0"/>
                        <a:ea typeface="Times New Roman" panose="02020603050405020304" pitchFamily="18" charset="0"/>
                      </a:endParaRPr>
                    </a:p>
                  </a:txBody>
                  <a:tcPr marL="58752" marR="58752" marT="31008" marB="31008"/>
                </a:tc>
                <a:tc>
                  <a:txBody>
                    <a:bodyPr/>
                    <a:lstStyle/>
                    <a:p>
                      <a:r>
                        <a:rPr lang="en-GB" sz="900" spc="-15">
                          <a:effectLst/>
                        </a:rPr>
                        <a:t>Update on Storage Modification</a:t>
                      </a:r>
                      <a:endParaRPr lang="en-GB" sz="1000">
                        <a:effectLst/>
                        <a:latin typeface="Times New Roman" panose="02020603050405020304" pitchFamily="18" charset="0"/>
                        <a:ea typeface="Times New Roman" panose="02020603050405020304" pitchFamily="18" charset="0"/>
                      </a:endParaRPr>
                    </a:p>
                  </a:txBody>
                  <a:tcPr marL="58752" marR="58752" marT="31008" marB="31008"/>
                </a:tc>
                <a:tc>
                  <a:txBody>
                    <a:bodyPr/>
                    <a:lstStyle/>
                    <a:p>
                      <a:r>
                        <a:rPr lang="en-GB" sz="900">
                          <a:effectLst/>
                        </a:rPr>
                        <a:t>CM/MK/SRC</a:t>
                      </a:r>
                      <a:endParaRPr lang="en-GB" sz="1000">
                        <a:effectLst/>
                      </a:endParaRPr>
                    </a:p>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58752" marR="58752" marT="31008" marB="31008"/>
                </a:tc>
                <a:extLst>
                  <a:ext uri="{0D108BD9-81ED-4DB2-BD59-A6C34878D82A}">
                    <a16:rowId xmlns:a16="http://schemas.microsoft.com/office/drawing/2014/main" val="303559133"/>
                  </a:ext>
                </a:extLst>
              </a:tr>
              <a:tr h="262752">
                <a:tc>
                  <a:txBody>
                    <a:bodyPr/>
                    <a:lstStyle/>
                    <a:p>
                      <a:pPr algn="ctr"/>
                      <a:r>
                        <a:rPr lang="en-GB" sz="900" spc="-15">
                          <a:effectLst/>
                        </a:rPr>
                        <a:t>14:50</a:t>
                      </a:r>
                      <a:endParaRPr lang="en-GB" sz="1000">
                        <a:effectLst/>
                        <a:latin typeface="Times New Roman" panose="02020603050405020304" pitchFamily="18" charset="0"/>
                        <a:ea typeface="Times New Roman" panose="02020603050405020304" pitchFamily="18" charset="0"/>
                      </a:endParaRPr>
                    </a:p>
                  </a:txBody>
                  <a:tcPr marL="58752" marR="58752" marT="31008" marB="31008"/>
                </a:tc>
                <a:tc>
                  <a:txBody>
                    <a:bodyPr/>
                    <a:lstStyle/>
                    <a:p>
                      <a:r>
                        <a:rPr lang="en-GB" sz="900" spc="-15">
                          <a:effectLst/>
                        </a:rPr>
                        <a:t>G100 – update</a:t>
                      </a:r>
                      <a:endParaRPr lang="en-GB" sz="1000">
                        <a:effectLst/>
                        <a:latin typeface="Times New Roman" panose="02020603050405020304" pitchFamily="18" charset="0"/>
                        <a:ea typeface="Times New Roman" panose="02020603050405020304" pitchFamily="18" charset="0"/>
                      </a:endParaRPr>
                    </a:p>
                  </a:txBody>
                  <a:tcPr marL="58752" marR="58752" marT="31008" marB="31008"/>
                </a:tc>
                <a:tc>
                  <a:txBody>
                    <a:bodyPr/>
                    <a:lstStyle/>
                    <a:p>
                      <a:r>
                        <a:rPr lang="en-GB" sz="900">
                          <a:effectLst/>
                        </a:rPr>
                        <a:t>AH/MK</a:t>
                      </a:r>
                      <a:endParaRPr lang="en-GB" sz="1000">
                        <a:effectLst/>
                        <a:latin typeface="Times New Roman" panose="02020603050405020304" pitchFamily="18" charset="0"/>
                        <a:ea typeface="Times New Roman" panose="02020603050405020304" pitchFamily="18" charset="0"/>
                      </a:endParaRPr>
                    </a:p>
                  </a:txBody>
                  <a:tcPr marL="58752" marR="58752" marT="31008" marB="31008"/>
                </a:tc>
                <a:extLst>
                  <a:ext uri="{0D108BD9-81ED-4DB2-BD59-A6C34878D82A}">
                    <a16:rowId xmlns:a16="http://schemas.microsoft.com/office/drawing/2014/main" val="2875152213"/>
                  </a:ext>
                </a:extLst>
              </a:tr>
              <a:tr h="262752">
                <a:tc>
                  <a:txBody>
                    <a:bodyPr/>
                    <a:lstStyle/>
                    <a:p>
                      <a:pPr algn="ctr"/>
                      <a:r>
                        <a:rPr lang="en-GB" sz="900" spc="-15">
                          <a:effectLst/>
                        </a:rPr>
                        <a:t>15:10</a:t>
                      </a:r>
                      <a:endParaRPr lang="en-GB" sz="1000">
                        <a:effectLst/>
                        <a:latin typeface="Times New Roman" panose="02020603050405020304" pitchFamily="18" charset="0"/>
                        <a:ea typeface="Times New Roman" panose="02020603050405020304" pitchFamily="18" charset="0"/>
                      </a:endParaRPr>
                    </a:p>
                  </a:txBody>
                  <a:tcPr marL="58752" marR="58752" marT="31008" marB="31008"/>
                </a:tc>
                <a:tc>
                  <a:txBody>
                    <a:bodyPr/>
                    <a:lstStyle/>
                    <a:p>
                      <a:r>
                        <a:rPr lang="en-GB" sz="900">
                          <a:effectLst/>
                        </a:rPr>
                        <a:t>TTR etc update (if any)</a:t>
                      </a:r>
                      <a:endParaRPr lang="en-GB" sz="1000">
                        <a:effectLst/>
                        <a:latin typeface="Times New Roman" panose="02020603050405020304" pitchFamily="18" charset="0"/>
                        <a:ea typeface="Times New Roman" panose="02020603050405020304" pitchFamily="18" charset="0"/>
                      </a:endParaRPr>
                    </a:p>
                  </a:txBody>
                  <a:tcPr marL="58752" marR="58752" marT="31008" marB="31008"/>
                </a:tc>
                <a:tc>
                  <a:txBody>
                    <a:bodyPr/>
                    <a:lstStyle/>
                    <a:p>
                      <a:r>
                        <a:rPr lang="en-GB" sz="900">
                          <a:effectLst/>
                        </a:rPr>
                        <a:t>CM/MD</a:t>
                      </a:r>
                      <a:endParaRPr lang="en-GB" sz="1000">
                        <a:effectLst/>
                        <a:latin typeface="Times New Roman" panose="02020603050405020304" pitchFamily="18" charset="0"/>
                        <a:ea typeface="Times New Roman" panose="02020603050405020304" pitchFamily="18" charset="0"/>
                      </a:endParaRPr>
                    </a:p>
                  </a:txBody>
                  <a:tcPr marL="58752" marR="58752" marT="31008" marB="31008"/>
                </a:tc>
                <a:extLst>
                  <a:ext uri="{0D108BD9-81ED-4DB2-BD59-A6C34878D82A}">
                    <a16:rowId xmlns:a16="http://schemas.microsoft.com/office/drawing/2014/main" val="2530684498"/>
                  </a:ext>
                </a:extLst>
              </a:tr>
              <a:tr h="262752">
                <a:tc>
                  <a:txBody>
                    <a:bodyPr/>
                    <a:lstStyle/>
                    <a:p>
                      <a:pPr algn="ctr"/>
                      <a:r>
                        <a:rPr lang="en-GB" sz="900" spc="-15">
                          <a:effectLst/>
                        </a:rPr>
                        <a:t>15:15</a:t>
                      </a:r>
                      <a:endParaRPr lang="en-GB" sz="1000">
                        <a:effectLst/>
                        <a:latin typeface="Times New Roman" panose="02020603050405020304" pitchFamily="18" charset="0"/>
                        <a:ea typeface="Times New Roman" panose="02020603050405020304" pitchFamily="18" charset="0"/>
                      </a:endParaRPr>
                    </a:p>
                  </a:txBody>
                  <a:tcPr marL="58752" marR="58752" marT="31008" marB="31008"/>
                </a:tc>
                <a:tc>
                  <a:txBody>
                    <a:bodyPr/>
                    <a:lstStyle/>
                    <a:p>
                      <a:r>
                        <a:rPr lang="en-GB" sz="900" spc="-15">
                          <a:effectLst/>
                        </a:rPr>
                        <a:t>EU standards etc</a:t>
                      </a:r>
                      <a:endParaRPr lang="en-GB" sz="1000">
                        <a:effectLst/>
                        <a:latin typeface="Times New Roman" panose="02020603050405020304" pitchFamily="18" charset="0"/>
                        <a:ea typeface="Times New Roman" panose="02020603050405020304" pitchFamily="18" charset="0"/>
                      </a:endParaRPr>
                    </a:p>
                  </a:txBody>
                  <a:tcPr marL="58752" marR="58752" marT="31008" marB="31008"/>
                </a:tc>
                <a:tc>
                  <a:txBody>
                    <a:bodyPr/>
                    <a:lstStyle/>
                    <a:p>
                      <a:r>
                        <a:rPr lang="en-GB" sz="900">
                          <a:effectLst/>
                        </a:rPr>
                        <a:t>CM/MK</a:t>
                      </a:r>
                      <a:endParaRPr lang="en-GB" sz="1000">
                        <a:effectLst/>
                        <a:latin typeface="Times New Roman" panose="02020603050405020304" pitchFamily="18" charset="0"/>
                        <a:ea typeface="Times New Roman" panose="02020603050405020304" pitchFamily="18" charset="0"/>
                      </a:endParaRPr>
                    </a:p>
                  </a:txBody>
                  <a:tcPr marL="58752" marR="58752" marT="31008" marB="31008"/>
                </a:tc>
                <a:extLst>
                  <a:ext uri="{0D108BD9-81ED-4DB2-BD59-A6C34878D82A}">
                    <a16:rowId xmlns:a16="http://schemas.microsoft.com/office/drawing/2014/main" val="3758144979"/>
                  </a:ext>
                </a:extLst>
              </a:tr>
              <a:tr h="262752">
                <a:tc>
                  <a:txBody>
                    <a:bodyPr/>
                    <a:lstStyle/>
                    <a:p>
                      <a:pPr algn="ctr"/>
                      <a:r>
                        <a:rPr lang="en-GB" sz="900" spc="-15">
                          <a:effectLst/>
                        </a:rPr>
                        <a:t>15:20</a:t>
                      </a:r>
                      <a:endParaRPr lang="en-GB" sz="1000">
                        <a:effectLst/>
                        <a:latin typeface="Times New Roman" panose="02020603050405020304" pitchFamily="18" charset="0"/>
                        <a:ea typeface="Times New Roman" panose="02020603050405020304" pitchFamily="18" charset="0"/>
                      </a:endParaRPr>
                    </a:p>
                  </a:txBody>
                  <a:tcPr marL="58752" marR="58752" marT="31008" marB="31008"/>
                </a:tc>
                <a:tc>
                  <a:txBody>
                    <a:bodyPr/>
                    <a:lstStyle/>
                    <a:p>
                      <a:r>
                        <a:rPr lang="en-GB" sz="900" spc="-15">
                          <a:effectLst/>
                        </a:rPr>
                        <a:t>AOB</a:t>
                      </a:r>
                      <a:endParaRPr lang="en-GB" sz="1000">
                        <a:effectLst/>
                        <a:latin typeface="Times New Roman" panose="02020603050405020304" pitchFamily="18" charset="0"/>
                        <a:ea typeface="Times New Roman" panose="02020603050405020304" pitchFamily="18" charset="0"/>
                      </a:endParaRPr>
                    </a:p>
                  </a:txBody>
                  <a:tcPr marL="58752" marR="58752" marT="31008" marB="31008"/>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58752" marR="58752" marT="31008" marB="31008"/>
                </a:tc>
                <a:extLst>
                  <a:ext uri="{0D108BD9-81ED-4DB2-BD59-A6C34878D82A}">
                    <a16:rowId xmlns:a16="http://schemas.microsoft.com/office/drawing/2014/main" val="908669507"/>
                  </a:ext>
                </a:extLst>
              </a:tr>
              <a:tr h="262752">
                <a:tc>
                  <a:txBody>
                    <a:bodyPr/>
                    <a:lstStyle/>
                    <a:p>
                      <a:pPr algn="ctr"/>
                      <a:r>
                        <a:rPr lang="en-GB" sz="900" spc="-15">
                          <a:effectLst/>
                        </a:rPr>
                        <a:t>15:25</a:t>
                      </a:r>
                      <a:endParaRPr lang="en-GB" sz="1000">
                        <a:effectLst/>
                        <a:latin typeface="Times New Roman" panose="02020603050405020304" pitchFamily="18" charset="0"/>
                        <a:ea typeface="Times New Roman" panose="02020603050405020304" pitchFamily="18" charset="0"/>
                      </a:endParaRPr>
                    </a:p>
                  </a:txBody>
                  <a:tcPr marL="58752" marR="58752" marT="31008" marB="31008"/>
                </a:tc>
                <a:tc>
                  <a:txBody>
                    <a:bodyPr/>
                    <a:lstStyle/>
                    <a:p>
                      <a:r>
                        <a:rPr lang="en-GB" sz="900" spc="-15">
                          <a:effectLst/>
                        </a:rPr>
                        <a:t>Finish and next meeting</a:t>
                      </a:r>
                      <a:endParaRPr lang="en-GB" sz="1000">
                        <a:effectLst/>
                        <a:latin typeface="Times New Roman" panose="02020603050405020304" pitchFamily="18" charset="0"/>
                        <a:ea typeface="Times New Roman" panose="02020603050405020304" pitchFamily="18" charset="0"/>
                      </a:endParaRPr>
                    </a:p>
                  </a:txBody>
                  <a:tcPr marL="58752" marR="58752" marT="31008" marB="31008"/>
                </a:tc>
                <a:tc>
                  <a:txBody>
                    <a:bodyPr/>
                    <a:lstStyle/>
                    <a:p>
                      <a:r>
                        <a:rPr lang="en-GB" sz="900" dirty="0">
                          <a:effectLst/>
                        </a:rPr>
                        <a:t>CM</a:t>
                      </a:r>
                      <a:endParaRPr lang="en-GB" sz="1000" dirty="0">
                        <a:effectLst/>
                        <a:latin typeface="Times New Roman" panose="02020603050405020304" pitchFamily="18" charset="0"/>
                        <a:ea typeface="Times New Roman" panose="02020603050405020304" pitchFamily="18" charset="0"/>
                      </a:endParaRPr>
                    </a:p>
                  </a:txBody>
                  <a:tcPr marL="58752" marR="58752" marT="31008" marB="31008"/>
                </a:tc>
                <a:extLst>
                  <a:ext uri="{0D108BD9-81ED-4DB2-BD59-A6C34878D82A}">
                    <a16:rowId xmlns:a16="http://schemas.microsoft.com/office/drawing/2014/main" val="2644392406"/>
                  </a:ext>
                </a:extLst>
              </a:tr>
            </a:tbl>
          </a:graphicData>
        </a:graphic>
      </p:graphicFrame>
    </p:spTree>
    <p:extLst>
      <p:ext uri="{BB962C8B-B14F-4D97-AF65-F5344CB8AC3E}">
        <p14:creationId xmlns:p14="http://schemas.microsoft.com/office/powerpoint/2010/main" val="2453159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2B380-A7B7-469F-B05A-0418FDAD1D4A}"/>
              </a:ext>
            </a:extLst>
          </p:cNvPr>
          <p:cNvSpPr>
            <a:spLocks noGrp="1"/>
          </p:cNvSpPr>
          <p:nvPr>
            <p:ph type="ctrTitle"/>
          </p:nvPr>
        </p:nvSpPr>
        <p:spPr/>
        <p:txBody>
          <a:bodyPr/>
          <a:lstStyle/>
          <a:p>
            <a:r>
              <a:rPr lang="en-GB" dirty="0"/>
              <a:t>Update on minor technical modifications </a:t>
            </a:r>
            <a:br>
              <a:rPr lang="en-GB" dirty="0"/>
            </a:br>
            <a:r>
              <a:rPr lang="en-GB" sz="1600" dirty="0"/>
              <a:t>(previously referred to as housekeeping modifications)</a:t>
            </a:r>
          </a:p>
        </p:txBody>
      </p:sp>
      <p:sp>
        <p:nvSpPr>
          <p:cNvPr id="3" name="Slide Number Placeholder 2">
            <a:extLst>
              <a:ext uri="{FF2B5EF4-FFF2-40B4-BE49-F238E27FC236}">
                <a16:creationId xmlns:a16="http://schemas.microsoft.com/office/drawing/2014/main" id="{AF7C1B05-171C-4603-A9AC-D26340AEFC48}"/>
              </a:ext>
            </a:extLst>
          </p:cNvPr>
          <p:cNvSpPr>
            <a:spLocks noGrp="1"/>
          </p:cNvSpPr>
          <p:nvPr>
            <p:ph type="sldNum" sz="quarter" idx="12"/>
          </p:nvPr>
        </p:nvSpPr>
        <p:spPr/>
        <p:txBody>
          <a:bodyPr/>
          <a:lstStyle/>
          <a:p>
            <a:fld id="{98FF217E-B86F-EA42-9607-BE163228A213}" type="slidenum">
              <a:rPr lang="en-GB" smtClean="0"/>
              <a:t>4</a:t>
            </a:fld>
            <a:endParaRPr lang="en-GB"/>
          </a:p>
        </p:txBody>
      </p:sp>
    </p:spTree>
    <p:extLst>
      <p:ext uri="{BB962C8B-B14F-4D97-AF65-F5344CB8AC3E}">
        <p14:creationId xmlns:p14="http://schemas.microsoft.com/office/powerpoint/2010/main" val="520387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2FCC6-EB93-44D9-A949-4BFEB09E81F7}"/>
              </a:ext>
            </a:extLst>
          </p:cNvPr>
          <p:cNvSpPr>
            <a:spLocks noGrp="1"/>
          </p:cNvSpPr>
          <p:nvPr>
            <p:ph type="title"/>
          </p:nvPr>
        </p:nvSpPr>
        <p:spPr/>
        <p:txBody>
          <a:bodyPr/>
          <a:lstStyle/>
          <a:p>
            <a:r>
              <a:rPr lang="en-GB" dirty="0"/>
              <a:t>Revised Timeline following 03/12/20 DCRP</a:t>
            </a:r>
          </a:p>
        </p:txBody>
      </p:sp>
      <p:sp>
        <p:nvSpPr>
          <p:cNvPr id="4" name="Slide Number Placeholder 3">
            <a:extLst>
              <a:ext uri="{FF2B5EF4-FFF2-40B4-BE49-F238E27FC236}">
                <a16:creationId xmlns:a16="http://schemas.microsoft.com/office/drawing/2014/main" id="{BDA9F315-AFD5-49C8-A37A-2C780226777C}"/>
              </a:ext>
            </a:extLst>
          </p:cNvPr>
          <p:cNvSpPr>
            <a:spLocks noGrp="1"/>
          </p:cNvSpPr>
          <p:nvPr>
            <p:ph type="sldNum" sz="quarter" idx="12"/>
          </p:nvPr>
        </p:nvSpPr>
        <p:spPr/>
        <p:txBody>
          <a:bodyPr/>
          <a:lstStyle/>
          <a:p>
            <a:fld id="{98FF217E-B86F-EA42-9607-BE163228A213}" type="slidenum">
              <a:rPr lang="en-GB" smtClean="0"/>
              <a:pPr/>
              <a:t>5</a:t>
            </a:fld>
            <a:endParaRPr lang="en-GB"/>
          </a:p>
        </p:txBody>
      </p:sp>
      <p:pic>
        <p:nvPicPr>
          <p:cNvPr id="5" name="Picture 4">
            <a:extLst>
              <a:ext uri="{FF2B5EF4-FFF2-40B4-BE49-F238E27FC236}">
                <a16:creationId xmlns:a16="http://schemas.microsoft.com/office/drawing/2014/main" id="{12B180BD-7AFF-4E7F-AEC5-1B9F1EFC6F66}"/>
              </a:ext>
            </a:extLst>
          </p:cNvPr>
          <p:cNvPicPr>
            <a:picLocks noChangeAspect="1"/>
          </p:cNvPicPr>
          <p:nvPr/>
        </p:nvPicPr>
        <p:blipFill>
          <a:blip r:embed="rId2"/>
          <a:stretch>
            <a:fillRect/>
          </a:stretch>
        </p:blipFill>
        <p:spPr>
          <a:xfrm>
            <a:off x="938212" y="1423987"/>
            <a:ext cx="10315575" cy="4010025"/>
          </a:xfrm>
          <a:prstGeom prst="rect">
            <a:avLst/>
          </a:prstGeom>
        </p:spPr>
      </p:pic>
    </p:spTree>
    <p:extLst>
      <p:ext uri="{BB962C8B-B14F-4D97-AF65-F5344CB8AC3E}">
        <p14:creationId xmlns:p14="http://schemas.microsoft.com/office/powerpoint/2010/main" val="2020089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2CADE-485D-4CE8-8C30-B1C22045440E}"/>
              </a:ext>
            </a:extLst>
          </p:cNvPr>
          <p:cNvSpPr>
            <a:spLocks noGrp="1"/>
          </p:cNvSpPr>
          <p:nvPr>
            <p:ph type="title"/>
          </p:nvPr>
        </p:nvSpPr>
        <p:spPr/>
        <p:txBody>
          <a:bodyPr/>
          <a:lstStyle/>
          <a:p>
            <a:r>
              <a:rPr lang="en-GB" dirty="0"/>
              <a:t>Update on Minor Technical Modifications</a:t>
            </a:r>
          </a:p>
        </p:txBody>
      </p:sp>
      <p:sp>
        <p:nvSpPr>
          <p:cNvPr id="3" name="Content Placeholder 2">
            <a:extLst>
              <a:ext uri="{FF2B5EF4-FFF2-40B4-BE49-F238E27FC236}">
                <a16:creationId xmlns:a16="http://schemas.microsoft.com/office/drawing/2014/main" id="{43EB5FEB-D6F2-4D77-9DF6-D0051C80F4A5}"/>
              </a:ext>
            </a:extLst>
          </p:cNvPr>
          <p:cNvSpPr>
            <a:spLocks noGrp="1"/>
          </p:cNvSpPr>
          <p:nvPr>
            <p:ph idx="1"/>
          </p:nvPr>
        </p:nvSpPr>
        <p:spPr/>
        <p:txBody>
          <a:bodyPr/>
          <a:lstStyle/>
          <a:p>
            <a:r>
              <a:rPr lang="en-GB" dirty="0"/>
              <a:t>Any comments / points to discuss from draft G98 and G99 documents </a:t>
            </a:r>
          </a:p>
        </p:txBody>
      </p:sp>
      <p:sp>
        <p:nvSpPr>
          <p:cNvPr id="4" name="Slide Number Placeholder 3">
            <a:extLst>
              <a:ext uri="{FF2B5EF4-FFF2-40B4-BE49-F238E27FC236}">
                <a16:creationId xmlns:a16="http://schemas.microsoft.com/office/drawing/2014/main" id="{373D578F-8776-4B36-BD0E-67F704C1D0B1}"/>
              </a:ext>
            </a:extLst>
          </p:cNvPr>
          <p:cNvSpPr>
            <a:spLocks noGrp="1"/>
          </p:cNvSpPr>
          <p:nvPr>
            <p:ph type="sldNum" sz="quarter" idx="12"/>
          </p:nvPr>
        </p:nvSpPr>
        <p:spPr/>
        <p:txBody>
          <a:bodyPr/>
          <a:lstStyle/>
          <a:p>
            <a:fld id="{98FF217E-B86F-EA42-9607-BE163228A213}" type="slidenum">
              <a:rPr lang="en-GB" smtClean="0"/>
              <a:pPr/>
              <a:t>6</a:t>
            </a:fld>
            <a:endParaRPr lang="en-GB"/>
          </a:p>
        </p:txBody>
      </p:sp>
    </p:spTree>
    <p:extLst>
      <p:ext uri="{BB962C8B-B14F-4D97-AF65-F5344CB8AC3E}">
        <p14:creationId xmlns:p14="http://schemas.microsoft.com/office/powerpoint/2010/main" val="2645977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8F077-C0C8-4528-A0B2-CB6FB1BABCC4}"/>
              </a:ext>
            </a:extLst>
          </p:cNvPr>
          <p:cNvSpPr>
            <a:spLocks noGrp="1"/>
          </p:cNvSpPr>
          <p:nvPr>
            <p:ph type="ctrTitle"/>
          </p:nvPr>
        </p:nvSpPr>
        <p:spPr/>
        <p:txBody>
          <a:bodyPr/>
          <a:lstStyle/>
          <a:p>
            <a:r>
              <a:rPr lang="en-GB" dirty="0"/>
              <a:t>New Issues</a:t>
            </a:r>
          </a:p>
        </p:txBody>
      </p:sp>
      <p:sp>
        <p:nvSpPr>
          <p:cNvPr id="3" name="Slide Number Placeholder 2">
            <a:extLst>
              <a:ext uri="{FF2B5EF4-FFF2-40B4-BE49-F238E27FC236}">
                <a16:creationId xmlns:a16="http://schemas.microsoft.com/office/drawing/2014/main" id="{EF130121-3E67-4D5A-A1BA-1D0327A62FDD}"/>
              </a:ext>
            </a:extLst>
          </p:cNvPr>
          <p:cNvSpPr>
            <a:spLocks noGrp="1"/>
          </p:cNvSpPr>
          <p:nvPr>
            <p:ph type="sldNum" sz="quarter" idx="12"/>
          </p:nvPr>
        </p:nvSpPr>
        <p:spPr/>
        <p:txBody>
          <a:bodyPr/>
          <a:lstStyle/>
          <a:p>
            <a:fld id="{98FF217E-B86F-EA42-9607-BE163228A213}" type="slidenum">
              <a:rPr lang="en-GB" smtClean="0"/>
              <a:t>7</a:t>
            </a:fld>
            <a:endParaRPr lang="en-GB"/>
          </a:p>
        </p:txBody>
      </p:sp>
    </p:spTree>
    <p:extLst>
      <p:ext uri="{BB962C8B-B14F-4D97-AF65-F5344CB8AC3E}">
        <p14:creationId xmlns:p14="http://schemas.microsoft.com/office/powerpoint/2010/main" val="477985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E6689-57D7-4F05-B11A-E43F32469C63}"/>
              </a:ext>
            </a:extLst>
          </p:cNvPr>
          <p:cNvSpPr>
            <a:spLocks noGrp="1"/>
          </p:cNvSpPr>
          <p:nvPr>
            <p:ph type="title"/>
          </p:nvPr>
        </p:nvSpPr>
        <p:spPr/>
        <p:txBody>
          <a:bodyPr/>
          <a:lstStyle/>
          <a:p>
            <a:r>
              <a:rPr lang="en-GB" dirty="0"/>
              <a:t>New Issues</a:t>
            </a:r>
          </a:p>
        </p:txBody>
      </p:sp>
      <p:sp>
        <p:nvSpPr>
          <p:cNvPr id="4" name="Slide Number Placeholder 3">
            <a:extLst>
              <a:ext uri="{FF2B5EF4-FFF2-40B4-BE49-F238E27FC236}">
                <a16:creationId xmlns:a16="http://schemas.microsoft.com/office/drawing/2014/main" id="{961D69B6-BA88-4D85-B3D0-430AC3CD8B03}"/>
              </a:ext>
            </a:extLst>
          </p:cNvPr>
          <p:cNvSpPr>
            <a:spLocks noGrp="1"/>
          </p:cNvSpPr>
          <p:nvPr>
            <p:ph type="sldNum" sz="quarter" idx="12"/>
          </p:nvPr>
        </p:nvSpPr>
        <p:spPr/>
        <p:txBody>
          <a:bodyPr/>
          <a:lstStyle/>
          <a:p>
            <a:fld id="{98FF217E-B86F-EA42-9607-BE163228A213}" type="slidenum">
              <a:rPr lang="en-GB" smtClean="0"/>
              <a:pPr/>
              <a:t>8</a:t>
            </a:fld>
            <a:endParaRPr lang="en-GB"/>
          </a:p>
        </p:txBody>
      </p:sp>
      <p:graphicFrame>
        <p:nvGraphicFramePr>
          <p:cNvPr id="5" name="Table 5">
            <a:extLst>
              <a:ext uri="{FF2B5EF4-FFF2-40B4-BE49-F238E27FC236}">
                <a16:creationId xmlns:a16="http://schemas.microsoft.com/office/drawing/2014/main" id="{BF8C7E9D-C358-4601-B1BC-35D2B672106D}"/>
              </a:ext>
            </a:extLst>
          </p:cNvPr>
          <p:cNvGraphicFramePr>
            <a:graphicFrameLocks/>
          </p:cNvGraphicFramePr>
          <p:nvPr>
            <p:extLst>
              <p:ext uri="{D42A27DB-BD31-4B8C-83A1-F6EECF244321}">
                <p14:modId xmlns:p14="http://schemas.microsoft.com/office/powerpoint/2010/main" val="4281167357"/>
              </p:ext>
            </p:extLst>
          </p:nvPr>
        </p:nvGraphicFramePr>
        <p:xfrm>
          <a:off x="720000" y="1612335"/>
          <a:ext cx="11082336" cy="414096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2378379">
                  <a:extLst>
                    <a:ext uri="{9D8B030D-6E8A-4147-A177-3AD203B41FA5}">
                      <a16:colId xmlns:a16="http://schemas.microsoft.com/office/drawing/2014/main" val="3713780737"/>
                    </a:ext>
                  </a:extLst>
                </a:gridCol>
                <a:gridCol w="7938782">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Assumed Status</a:t>
                      </a:r>
                      <a:endParaRPr lang="en-GB" sz="18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108</a:t>
                      </a:r>
                    </a:p>
                  </a:txBody>
                  <a:tcPr marL="112522" marR="112522" marT="56261" marB="56261"/>
                </a:tc>
                <a:tc>
                  <a:txBody>
                    <a:bodyPr/>
                    <a:lstStyle/>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Significant differences are sometimes observed between the requirements of different DNOs in relation to standby generation protection, studies and commissioning.</a:t>
                      </a:r>
                    </a:p>
                  </a:txBody>
                  <a:tcPr marL="112522" marR="112522" marT="56261" marB="56261"/>
                </a:tc>
                <a:tc>
                  <a:txBody>
                    <a:bodyPr/>
                    <a:lstStyle/>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It is proposed to add the following new text to G99.</a:t>
                      </a:r>
                    </a:p>
                    <a:p>
                      <a:pPr marL="449263" indent="-449263"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449263" indent="-449263" algn="l" rtl="0" eaLnBrk="1" fontAlgn="t" latinLnBrk="0" hangingPunct="1">
                        <a:spcBef>
                          <a:spcPts val="0"/>
                        </a:spcBef>
                        <a:spcAft>
                          <a:spcPts val="0"/>
                        </a:spcAft>
                      </a:pPr>
                      <a:r>
                        <a:rPr lang="en-US" sz="1200" b="0" i="0" u="none" strike="noStrike" dirty="0">
                          <a:effectLst/>
                          <a:latin typeface="Arial" panose="020B0604020202020204" pitchFamily="34" charset="0"/>
                        </a:rPr>
                        <a:t>15.7	Compliance demonstration for Infrequent Short-Term Parallel Power Generating Modules</a:t>
                      </a:r>
                    </a:p>
                    <a:p>
                      <a:pPr marL="449263" indent="-449263"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449263" indent="-449263" algn="l" rtl="0" eaLnBrk="1" fontAlgn="t" latinLnBrk="0" hangingPunct="1">
                        <a:spcBef>
                          <a:spcPts val="0"/>
                        </a:spcBef>
                        <a:spcAft>
                          <a:spcPts val="0"/>
                        </a:spcAft>
                      </a:pPr>
                      <a:r>
                        <a:rPr lang="en-US" sz="1200" b="0" i="0" u="none" strike="noStrike" dirty="0">
                          <a:effectLst/>
                          <a:latin typeface="Arial" panose="020B0604020202020204" pitchFamily="34" charset="0"/>
                        </a:rPr>
                        <a:t>15.7.1	Compliance of a Power Generating Module connected to provide infrequent short-term parallel operation should be demonstrated for the applicable requirements and design variations as detailed in Section 7.3. As a minimum this will include:</a:t>
                      </a:r>
                    </a:p>
                    <a:p>
                      <a:pPr marL="985838" indent="-449263" algn="l" rtl="0" eaLnBrk="1" fontAlgn="t" latinLnBrk="0" hangingPunct="1">
                        <a:spcBef>
                          <a:spcPts val="0"/>
                        </a:spcBef>
                        <a:spcAft>
                          <a:spcPts val="0"/>
                        </a:spcAft>
                        <a:buFont typeface="Arial" panose="020B0604020202020204" pitchFamily="34" charset="0"/>
                        <a:buChar char="•"/>
                      </a:pPr>
                      <a:r>
                        <a:rPr lang="en-US" sz="1200" b="0" i="0" u="none" strike="noStrike" dirty="0">
                          <a:effectLst/>
                          <a:latin typeface="Arial" panose="020B0604020202020204" pitchFamily="34" charset="0"/>
                        </a:rPr>
                        <a:t>Provision of a Standard Application Form</a:t>
                      </a:r>
                    </a:p>
                    <a:p>
                      <a:pPr marL="985838" indent="-449263" algn="l" rtl="0" eaLnBrk="1" fontAlgn="t" latinLnBrk="0" hangingPunct="1">
                        <a:spcBef>
                          <a:spcPts val="0"/>
                        </a:spcBef>
                        <a:spcAft>
                          <a:spcPts val="0"/>
                        </a:spcAft>
                        <a:buFont typeface="Arial" panose="020B0604020202020204" pitchFamily="34" charset="0"/>
                        <a:buChar char="•"/>
                      </a:pPr>
                      <a:r>
                        <a:rPr lang="en-US" sz="1200" b="0" i="0" u="none" strike="noStrike" dirty="0">
                          <a:effectLst/>
                          <a:latin typeface="Arial" panose="020B0604020202020204" pitchFamily="34" charset="0"/>
                        </a:rPr>
                        <a:t>Compliance with Section 8 (Earthing)</a:t>
                      </a:r>
                    </a:p>
                    <a:p>
                      <a:pPr marL="985838" indent="-449263" algn="l" rtl="0" eaLnBrk="1" fontAlgn="t" latinLnBrk="0" hangingPunct="1">
                        <a:spcBef>
                          <a:spcPts val="0"/>
                        </a:spcBef>
                        <a:spcAft>
                          <a:spcPts val="0"/>
                        </a:spcAft>
                        <a:buFont typeface="Arial" panose="020B0604020202020204" pitchFamily="34" charset="0"/>
                        <a:buChar char="•"/>
                      </a:pPr>
                      <a:r>
                        <a:rPr lang="en-US" sz="1200" b="0" i="0" u="none" strike="noStrike" dirty="0">
                          <a:effectLst/>
                          <a:latin typeface="Arial" panose="020B0604020202020204" pitchFamily="34" charset="0"/>
                        </a:rPr>
                        <a:t>Compliance with Section 9 (Network Connection Design and Operation) </a:t>
                      </a:r>
                    </a:p>
                    <a:p>
                      <a:pPr marL="985838" indent="-449263" algn="l" rtl="0" eaLnBrk="1" fontAlgn="t" latinLnBrk="0" hangingPunct="1">
                        <a:spcBef>
                          <a:spcPts val="0"/>
                        </a:spcBef>
                        <a:spcAft>
                          <a:spcPts val="0"/>
                        </a:spcAft>
                        <a:buFont typeface="Arial" panose="020B0604020202020204" pitchFamily="34" charset="0"/>
                        <a:buChar char="•"/>
                      </a:pPr>
                      <a:r>
                        <a:rPr lang="en-US" sz="1200" b="0" i="0" u="none" strike="noStrike" dirty="0">
                          <a:effectLst/>
                          <a:latin typeface="Arial" panose="020B0604020202020204" pitchFamily="34" charset="0"/>
                        </a:rPr>
                        <a:t>Compliance with Section 10 (Protection)</a:t>
                      </a:r>
                    </a:p>
                    <a:p>
                      <a:pPr marL="985838" indent="-449263" algn="l" rtl="0" eaLnBrk="1" fontAlgn="t" latinLnBrk="0" hangingPunct="1">
                        <a:spcBef>
                          <a:spcPts val="0"/>
                        </a:spcBef>
                        <a:spcAft>
                          <a:spcPts val="0"/>
                        </a:spcAft>
                        <a:buFont typeface="Arial" panose="020B0604020202020204" pitchFamily="34" charset="0"/>
                        <a:buChar char="•"/>
                      </a:pPr>
                      <a:r>
                        <a:rPr lang="en-US" sz="1200" b="0" i="0" u="none" strike="noStrike" dirty="0">
                          <a:effectLst/>
                          <a:latin typeface="Arial" panose="020B0604020202020204" pitchFamily="34" charset="0"/>
                        </a:rPr>
                        <a:t>Compliance with Section 14 (Installation, Operation and Control Interface) </a:t>
                      </a:r>
                    </a:p>
                    <a:p>
                      <a:pPr marL="985838" indent="-449263" algn="l" rtl="0" eaLnBrk="1" fontAlgn="t" latinLnBrk="0" hangingPunct="1">
                        <a:spcBef>
                          <a:spcPts val="0"/>
                        </a:spcBef>
                        <a:spcAft>
                          <a:spcPts val="0"/>
                        </a:spcAft>
                        <a:buFont typeface="Arial" panose="020B0604020202020204" pitchFamily="34" charset="0"/>
                        <a:buChar char="•"/>
                      </a:pPr>
                      <a:r>
                        <a:rPr lang="en-US" sz="1200" b="0" i="0" u="none" strike="noStrike" dirty="0">
                          <a:effectLst/>
                          <a:latin typeface="Arial" panose="020B0604020202020204" pitchFamily="34" charset="0"/>
                        </a:rPr>
                        <a:t>Compliance with Section 15 (Common Compliance and Commissioning Requirements)</a:t>
                      </a:r>
                    </a:p>
                    <a:p>
                      <a:pPr marL="449263" indent="-449263" algn="l" rtl="0" eaLnBrk="1" fontAlgn="t" latinLnBrk="0" hangingPunct="1">
                        <a:spcBef>
                          <a:spcPts val="0"/>
                        </a:spcBef>
                        <a:spcAft>
                          <a:spcPts val="0"/>
                        </a:spcAft>
                        <a:buFont typeface="Arial" panose="020B0604020202020204" pitchFamily="34" charset="0"/>
                        <a:buChar char="•"/>
                      </a:pPr>
                      <a:endParaRPr lang="en-US" sz="1200" b="0" i="0" u="none" strike="noStrike" dirty="0">
                        <a:effectLst/>
                        <a:latin typeface="Arial" panose="020B0604020202020204" pitchFamily="34" charset="0"/>
                      </a:endParaRPr>
                    </a:p>
                    <a:p>
                      <a:pPr marL="449263" indent="-449263" algn="l" rtl="0" eaLnBrk="1" fontAlgn="t" latinLnBrk="0" hangingPunct="1">
                        <a:spcBef>
                          <a:spcPts val="0"/>
                        </a:spcBef>
                        <a:spcAft>
                          <a:spcPts val="0"/>
                        </a:spcAft>
                      </a:pPr>
                      <a:r>
                        <a:rPr lang="en-US" sz="1200" b="0" i="0" u="none" strike="noStrike" dirty="0">
                          <a:effectLst/>
                          <a:latin typeface="Arial" panose="020B0604020202020204" pitchFamily="34" charset="0"/>
                        </a:rPr>
                        <a:t>15.7.2	It is recommended that the certification, connection and notification process for the applicable Power Generating Module type is followed, whilst taking into account the technical exclusions detailed in Annex A.4.3. Thus some rows in the compliance forms A2-1, A2-2, A2-3, B2 and C2 can be marked as exempt; for example in form B2, rows associated with Reactive Power capability and frequency performance can be noted “E” for exempt.</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3721878276"/>
                  </a:ext>
                </a:extLst>
              </a:tr>
            </a:tbl>
          </a:graphicData>
        </a:graphic>
      </p:graphicFrame>
    </p:spTree>
    <p:extLst>
      <p:ext uri="{BB962C8B-B14F-4D97-AF65-F5344CB8AC3E}">
        <p14:creationId xmlns:p14="http://schemas.microsoft.com/office/powerpoint/2010/main" val="3065592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602B-FCB5-4ACC-A82C-82A0F0BB932E}"/>
              </a:ext>
            </a:extLst>
          </p:cNvPr>
          <p:cNvSpPr>
            <a:spLocks noGrp="1"/>
          </p:cNvSpPr>
          <p:nvPr>
            <p:ph type="title"/>
          </p:nvPr>
        </p:nvSpPr>
        <p:spPr/>
        <p:txBody>
          <a:bodyPr/>
          <a:lstStyle/>
          <a:p>
            <a:r>
              <a:rPr lang="en-GB" dirty="0"/>
              <a:t>Other emerging issues:</a:t>
            </a:r>
          </a:p>
        </p:txBody>
      </p:sp>
      <p:sp>
        <p:nvSpPr>
          <p:cNvPr id="3" name="Content Placeholder 2">
            <a:extLst>
              <a:ext uri="{FF2B5EF4-FFF2-40B4-BE49-F238E27FC236}">
                <a16:creationId xmlns:a16="http://schemas.microsoft.com/office/drawing/2014/main" id="{96C26925-1F12-4B96-B6B0-80BC2B8EC870}"/>
              </a:ext>
            </a:extLst>
          </p:cNvPr>
          <p:cNvSpPr>
            <a:spLocks noGrp="1"/>
          </p:cNvSpPr>
          <p:nvPr>
            <p:ph idx="1"/>
          </p:nvPr>
        </p:nvSpPr>
        <p:spPr/>
        <p:txBody>
          <a:bodyPr/>
          <a:lstStyle/>
          <a:p>
            <a:r>
              <a:rPr lang="en-GB" dirty="0"/>
              <a:t>Power swings from battery storage – is the following (reconnexion) text in G99 sufficient?</a:t>
            </a:r>
          </a:p>
          <a:p>
            <a:pPr marL="1443038" lvl="1" indent="-804863"/>
            <a:r>
              <a:rPr lang="en-US" sz="1800" dirty="0"/>
              <a:t>10.3.4	The frequency and voltage at the DNO’s side of the supply terminals at the Connection Point shall be within the frequency and voltage ranges of the Interface Protection as listed in paragraph 10.6.7 for at least 20 s before the Power Generating Module is allowed to automatically reconnect to the DNO’s Distribution Network. There is in general no maximum admissible ramp rate for Active Power output on connecting or reconnecting, although it is a requirement to state the assumed maximum ramp rate for the Power Generating Module as part of the application for connection. If a network specific issue requires a maximum admissible ramp rate of Active Power output on connection it will be specified by in the Connection Agreement.</a:t>
            </a:r>
            <a:r>
              <a:rPr lang="en-US" dirty="0"/>
              <a:t> </a:t>
            </a:r>
          </a:p>
          <a:p>
            <a:r>
              <a:rPr lang="en-US" dirty="0"/>
              <a:t>Does the second sentence need breaking out as a more generic requirement?</a:t>
            </a:r>
          </a:p>
          <a:p>
            <a:r>
              <a:rPr lang="en-US" dirty="0"/>
              <a:t>Are there other P28 implications we should refer to?</a:t>
            </a:r>
            <a:endParaRPr lang="en-GB" dirty="0"/>
          </a:p>
          <a:p>
            <a:r>
              <a:rPr lang="en-US" dirty="0"/>
              <a:t>The SAF specifically asks for ramp rates (see next slide)</a:t>
            </a:r>
          </a:p>
        </p:txBody>
      </p:sp>
      <p:sp>
        <p:nvSpPr>
          <p:cNvPr id="4" name="Slide Number Placeholder 3">
            <a:extLst>
              <a:ext uri="{FF2B5EF4-FFF2-40B4-BE49-F238E27FC236}">
                <a16:creationId xmlns:a16="http://schemas.microsoft.com/office/drawing/2014/main" id="{6E521E28-9E9A-41ED-91D9-042FAF20FDCA}"/>
              </a:ext>
            </a:extLst>
          </p:cNvPr>
          <p:cNvSpPr>
            <a:spLocks noGrp="1"/>
          </p:cNvSpPr>
          <p:nvPr>
            <p:ph type="sldNum" sz="quarter" idx="12"/>
          </p:nvPr>
        </p:nvSpPr>
        <p:spPr/>
        <p:txBody>
          <a:bodyPr/>
          <a:lstStyle/>
          <a:p>
            <a:fld id="{98FF217E-B86F-EA42-9607-BE163228A213}" type="slidenum">
              <a:rPr lang="en-GB" smtClean="0"/>
              <a:pPr/>
              <a:t>9</a:t>
            </a:fld>
            <a:endParaRPr lang="en-GB"/>
          </a:p>
        </p:txBody>
      </p:sp>
    </p:spTree>
    <p:extLst>
      <p:ext uri="{BB962C8B-B14F-4D97-AF65-F5344CB8AC3E}">
        <p14:creationId xmlns:p14="http://schemas.microsoft.com/office/powerpoint/2010/main" val="3045203851"/>
      </p:ext>
    </p:extLst>
  </p:cSld>
  <p:clrMapOvr>
    <a:masterClrMapping/>
  </p:clrMapOvr>
</p:sld>
</file>

<file path=ppt/theme/theme1.xml><?xml version="1.0" encoding="utf-8"?>
<a:theme xmlns:a="http://schemas.openxmlformats.org/drawingml/2006/main" name="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8302575D-EF3B-47DF-869B-ED1BE988BB06}" vid="{6D040666-18DC-4F86-852C-4A276574A4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0" ma:contentTypeDescription="Create a new document." ma:contentTypeScope="" ma:versionID="c2ef872fcd29c345b71ce4124963e626">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D3A548-A1E0-44F6-86C2-A5326A328A06}">
  <ds:schemaRefs>
    <ds:schemaRef ds:uri="http://schemas.microsoft.com/sharepoint/v3/contenttype/forms"/>
  </ds:schemaRefs>
</ds:datastoreItem>
</file>

<file path=customXml/itemProps2.xml><?xml version="1.0" encoding="utf-8"?>
<ds:datastoreItem xmlns:ds="http://schemas.openxmlformats.org/officeDocument/2006/customXml" ds:itemID="{F0547903-9C0E-41D2-835C-88E82A050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61D2EFC-FBD4-40BC-B092-96164D082C9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ENA new</Template>
  <TotalTime>710</TotalTime>
  <Words>1716</Words>
  <Application>Microsoft Office PowerPoint</Application>
  <PresentationFormat>Widescreen</PresentationFormat>
  <Paragraphs>168</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Segoe UI</vt:lpstr>
      <vt:lpstr>Segoe UI Semibold</vt:lpstr>
      <vt:lpstr>Symbol</vt:lpstr>
      <vt:lpstr>System Font Regular</vt:lpstr>
      <vt:lpstr>Times New Roman</vt:lpstr>
      <vt:lpstr>Office Theme</vt:lpstr>
      <vt:lpstr>DER Technical Forum</vt:lpstr>
      <vt:lpstr>Welcome, Housekeeping and Introductions</vt:lpstr>
      <vt:lpstr>Agenda</vt:lpstr>
      <vt:lpstr>Update on minor technical modifications  (previously referred to as housekeeping modifications)</vt:lpstr>
      <vt:lpstr>Revised Timeline following 03/12/20 DCRP</vt:lpstr>
      <vt:lpstr>Update on Minor Technical Modifications</vt:lpstr>
      <vt:lpstr>New Issues</vt:lpstr>
      <vt:lpstr>New Issues</vt:lpstr>
      <vt:lpstr>Other emerging issues:</vt:lpstr>
      <vt:lpstr>SAF Extract: </vt:lpstr>
      <vt:lpstr>Previous Issues</vt:lpstr>
      <vt:lpstr>Unresolved Previous Issue</vt:lpstr>
      <vt:lpstr>Unresolved previous issues - 2</vt:lpstr>
      <vt:lpstr>Unresolved previous issues - 3</vt:lpstr>
      <vt:lpstr>Update on Storage and G100</vt:lpstr>
      <vt:lpstr>Storage – DCRP/MP/20/06</vt:lpstr>
      <vt:lpstr>G100</vt:lpstr>
      <vt:lpstr>Type Test Register etc Update</vt:lpstr>
      <vt:lpstr>Wrap up:</vt:lpstr>
      <vt:lpstr>Minutes of previous meeting and actions</vt:lpstr>
      <vt:lpstr>AOB and next meeting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Technical Forum</dc:title>
  <dc:creator>Mike Kay</dc:creator>
  <cp:lastModifiedBy>ENA</cp:lastModifiedBy>
  <cp:revision>45</cp:revision>
  <dcterms:created xsi:type="dcterms:W3CDTF">2020-11-02T12:06:14Z</dcterms:created>
  <dcterms:modified xsi:type="dcterms:W3CDTF">2021-02-02T08:32:42Z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ies>
</file>