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4"/>
  </p:sldMasterIdLst>
  <p:notesMasterIdLst>
    <p:notesMasterId r:id="rId35"/>
  </p:notesMasterIdLst>
  <p:handoutMasterIdLst>
    <p:handoutMasterId r:id="rId36"/>
  </p:handoutMasterIdLst>
  <p:sldIdLst>
    <p:sldId id="261" r:id="rId5"/>
    <p:sldId id="273" r:id="rId6"/>
    <p:sldId id="264" r:id="rId7"/>
    <p:sldId id="382" r:id="rId8"/>
    <p:sldId id="383" r:id="rId9"/>
    <p:sldId id="293" r:id="rId10"/>
    <p:sldId id="398" r:id="rId11"/>
    <p:sldId id="406" r:id="rId12"/>
    <p:sldId id="407" r:id="rId13"/>
    <p:sldId id="374" r:id="rId14"/>
    <p:sldId id="282" r:id="rId15"/>
    <p:sldId id="399" r:id="rId16"/>
    <p:sldId id="400" r:id="rId17"/>
    <p:sldId id="401" r:id="rId18"/>
    <p:sldId id="402" r:id="rId19"/>
    <p:sldId id="403" r:id="rId20"/>
    <p:sldId id="292" r:id="rId21"/>
    <p:sldId id="346" r:id="rId22"/>
    <p:sldId id="347" r:id="rId23"/>
    <p:sldId id="351" r:id="rId24"/>
    <p:sldId id="352" r:id="rId25"/>
    <p:sldId id="353" r:id="rId26"/>
    <p:sldId id="397" r:id="rId27"/>
    <p:sldId id="343" r:id="rId28"/>
    <p:sldId id="404" r:id="rId29"/>
    <p:sldId id="405" r:id="rId30"/>
    <p:sldId id="304" r:id="rId31"/>
    <p:sldId id="302" r:id="rId32"/>
    <p:sldId id="291"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6609E-5EDF-49BD-9200-05B2E08D6AD6}" v="2" dt="2021-09-20T03:44:02.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3539"/>
  </p:normalViewPr>
  <p:slideViewPr>
    <p:cSldViewPr snapToGrid="0" snapToObjects="1">
      <p:cViewPr varScale="1">
        <p:scale>
          <a:sx n="127" d="100"/>
          <a:sy n="127" d="100"/>
        </p:scale>
        <p:origin x="144" y="318"/>
      </p:cViewPr>
      <p:guideLst/>
    </p:cSldViewPr>
  </p:slid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A826609E-5EDF-49BD-9200-05B2E08D6AD6}"/>
    <pc:docChg chg="undo custSel addSld modSld">
      <pc:chgData name="Mike Kay" userId="5aeaeaa7-bb78-45df-b221-64a5a1bbd7b6" providerId="ADAL" clId="{A826609E-5EDF-49BD-9200-05B2E08D6AD6}" dt="2021-09-21T12:37:34.209" v="125" actId="20577"/>
      <pc:docMkLst>
        <pc:docMk/>
      </pc:docMkLst>
      <pc:sldChg chg="modSp mod">
        <pc:chgData name="Mike Kay" userId="5aeaeaa7-bb78-45df-b221-64a5a1bbd7b6" providerId="ADAL" clId="{A826609E-5EDF-49BD-9200-05B2E08D6AD6}" dt="2021-09-20T03:41:30.949" v="19" actId="20577"/>
        <pc:sldMkLst>
          <pc:docMk/>
          <pc:sldMk cId="2453159069" sldId="264"/>
        </pc:sldMkLst>
        <pc:graphicFrameChg chg="modGraphic">
          <ac:chgData name="Mike Kay" userId="5aeaeaa7-bb78-45df-b221-64a5a1bbd7b6" providerId="ADAL" clId="{A826609E-5EDF-49BD-9200-05B2E08D6AD6}" dt="2021-09-20T03:41:30.949" v="19" actId="20577"/>
          <ac:graphicFrameMkLst>
            <pc:docMk/>
            <pc:sldMk cId="2453159069" sldId="264"/>
            <ac:graphicFrameMk id="4" creationId="{DB1E3E5A-628F-405C-9E24-A3FDEB5AF69C}"/>
          </ac:graphicFrameMkLst>
        </pc:graphicFrameChg>
      </pc:sldChg>
      <pc:sldChg chg="modSp mod">
        <pc:chgData name="Mike Kay" userId="5aeaeaa7-bb78-45df-b221-64a5a1bbd7b6" providerId="ADAL" clId="{A826609E-5EDF-49BD-9200-05B2E08D6AD6}" dt="2021-09-20T04:45:09.238" v="119" actId="20577"/>
        <pc:sldMkLst>
          <pc:docMk/>
          <pc:sldMk cId="3438556390" sldId="400"/>
        </pc:sldMkLst>
        <pc:graphicFrameChg chg="modGraphic">
          <ac:chgData name="Mike Kay" userId="5aeaeaa7-bb78-45df-b221-64a5a1bbd7b6" providerId="ADAL" clId="{A826609E-5EDF-49BD-9200-05B2E08D6AD6}" dt="2021-09-20T04:45:09.238" v="119" actId="20577"/>
          <ac:graphicFrameMkLst>
            <pc:docMk/>
            <pc:sldMk cId="3438556390" sldId="400"/>
            <ac:graphicFrameMk id="10" creationId="{8967A058-08C5-413E-9B60-C375C4DDE2F5}"/>
          </ac:graphicFrameMkLst>
        </pc:graphicFrameChg>
      </pc:sldChg>
      <pc:sldChg chg="modSp mod">
        <pc:chgData name="Mike Kay" userId="5aeaeaa7-bb78-45df-b221-64a5a1bbd7b6" providerId="ADAL" clId="{A826609E-5EDF-49BD-9200-05B2E08D6AD6}" dt="2021-09-21T12:37:34.209" v="125" actId="20577"/>
        <pc:sldMkLst>
          <pc:docMk/>
          <pc:sldMk cId="2882180136" sldId="403"/>
        </pc:sldMkLst>
        <pc:graphicFrameChg chg="modGraphic">
          <ac:chgData name="Mike Kay" userId="5aeaeaa7-bb78-45df-b221-64a5a1bbd7b6" providerId="ADAL" clId="{A826609E-5EDF-49BD-9200-05B2E08D6AD6}" dt="2021-09-21T12:37:34.209" v="125" actId="20577"/>
          <ac:graphicFrameMkLst>
            <pc:docMk/>
            <pc:sldMk cId="2882180136" sldId="403"/>
            <ac:graphicFrameMk id="5" creationId="{BF8C7E9D-C358-4601-B1BC-35D2B672106D}"/>
          </ac:graphicFrameMkLst>
        </pc:graphicFrameChg>
      </pc:sldChg>
      <pc:sldChg chg="modSp new mod">
        <pc:chgData name="Mike Kay" userId="5aeaeaa7-bb78-45df-b221-64a5a1bbd7b6" providerId="ADAL" clId="{A826609E-5EDF-49BD-9200-05B2E08D6AD6}" dt="2021-09-20T03:41:50.005" v="29" actId="20577"/>
        <pc:sldMkLst>
          <pc:docMk/>
          <pc:sldMk cId="262284965" sldId="406"/>
        </pc:sldMkLst>
        <pc:spChg chg="mod">
          <ac:chgData name="Mike Kay" userId="5aeaeaa7-bb78-45df-b221-64a5a1bbd7b6" providerId="ADAL" clId="{A826609E-5EDF-49BD-9200-05B2E08D6AD6}" dt="2021-09-20T03:41:50.005" v="29" actId="20577"/>
          <ac:spMkLst>
            <pc:docMk/>
            <pc:sldMk cId="262284965" sldId="406"/>
            <ac:spMk id="2" creationId="{6BEA6360-8509-4620-AF0E-26F3FC661216}"/>
          </ac:spMkLst>
        </pc:spChg>
      </pc:sldChg>
      <pc:sldChg chg="modSp new mod">
        <pc:chgData name="Mike Kay" userId="5aeaeaa7-bb78-45df-b221-64a5a1bbd7b6" providerId="ADAL" clId="{A826609E-5EDF-49BD-9200-05B2E08D6AD6}" dt="2021-09-20T03:44:50.199" v="66" actId="14100"/>
        <pc:sldMkLst>
          <pc:docMk/>
          <pc:sldMk cId="4205335665" sldId="407"/>
        </pc:sldMkLst>
        <pc:spChg chg="mod">
          <ac:chgData name="Mike Kay" userId="5aeaeaa7-bb78-45df-b221-64a5a1bbd7b6" providerId="ADAL" clId="{A826609E-5EDF-49BD-9200-05B2E08D6AD6}" dt="2021-09-20T03:42:07.333" v="44" actId="20577"/>
          <ac:spMkLst>
            <pc:docMk/>
            <pc:sldMk cId="4205335665" sldId="407"/>
            <ac:spMk id="2" creationId="{508849D8-DFBC-4823-A199-B56CEE846145}"/>
          </ac:spMkLst>
        </pc:spChg>
        <pc:spChg chg="mod">
          <ac:chgData name="Mike Kay" userId="5aeaeaa7-bb78-45df-b221-64a5a1bbd7b6" providerId="ADAL" clId="{A826609E-5EDF-49BD-9200-05B2E08D6AD6}" dt="2021-09-20T03:44:50.199" v="66" actId="14100"/>
          <ac:spMkLst>
            <pc:docMk/>
            <pc:sldMk cId="4205335665" sldId="407"/>
            <ac:spMk id="3" creationId="{ACCE6258-0F6D-469F-8ED0-A201AC6E7D0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9/21/2021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9/21/2021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ms.microsoft.com/l/meetup-join/19%3ameeting_YjFkYThlMDktZDBlOS00ZDk2LWI2YWMtMDQ1Y2Q5ZGRjYzlm%40thread.v2/0?context=%7b%22Tid%22%3a%2256e903da-abd8-49e7-9fc1-bbca8648c565%22%2c%22Oid%22%3a%2227bff9ba-64e9-43e9-8a5c-085905bcefee%22%7d" TargetMode="External"/><Relationship Id="rId2" Type="http://schemas.openxmlformats.org/officeDocument/2006/relationships/image" Target="../media/image6.jpg"/><Relationship Id="rId1" Type="http://schemas.openxmlformats.org/officeDocument/2006/relationships/slideLayout" Target="../slideLayouts/slideLayout1.xml"/><Relationship Id="rId6" Type="http://schemas.openxmlformats.org/officeDocument/2006/relationships/hyperlink" Target="https://mysettings.lync.com/pstnconferencing" TargetMode="External"/><Relationship Id="rId5" Type="http://schemas.openxmlformats.org/officeDocument/2006/relationships/hyperlink" Target="https://dialin.teams.microsoft.com/24cc0b12-ce41-4142-907b-03b30cd22197?id=657084549" TargetMode="External"/><Relationship Id="rId4" Type="http://schemas.openxmlformats.org/officeDocument/2006/relationships/hyperlink" Target="tel:+442038555885,,657084549# "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3" name="Title 2">
            <a:extLst>
              <a:ext uri="{FF2B5EF4-FFF2-40B4-BE49-F238E27FC236}">
                <a16:creationId xmlns:a16="http://schemas.microsoft.com/office/drawing/2014/main" id="{40BBC57E-05AA-7247-9822-A00A03EFA81C}"/>
              </a:ext>
            </a:extLst>
          </p:cNvPr>
          <p:cNvSpPr>
            <a:spLocks noGrp="1"/>
          </p:cNvSpPr>
          <p:nvPr>
            <p:ph type="ctrTitle"/>
          </p:nvPr>
        </p:nvSpPr>
        <p:spPr/>
        <p:txBody>
          <a:bodyPr/>
          <a:lstStyle/>
          <a:p>
            <a:r>
              <a:rPr lang="en-GB" dirty="0"/>
              <a:t>DER Technical Forum</a:t>
            </a:r>
          </a:p>
        </p:txBody>
      </p:sp>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7" name="Text Placeholder 6">
            <a:extLst>
              <a:ext uri="{FF2B5EF4-FFF2-40B4-BE49-F238E27FC236}">
                <a16:creationId xmlns:a16="http://schemas.microsoft.com/office/drawing/2014/main" id="{B10E0A52-9793-B34B-B117-98F3220C83F1}"/>
              </a:ext>
            </a:extLst>
          </p:cNvPr>
          <p:cNvSpPr>
            <a:spLocks noGrp="1"/>
          </p:cNvSpPr>
          <p:nvPr>
            <p:ph type="body" sz="quarter" idx="15"/>
          </p:nvPr>
        </p:nvSpPr>
        <p:spPr>
          <a:xfrm>
            <a:off x="719999" y="4392607"/>
            <a:ext cx="4303713" cy="1219076"/>
          </a:xfrm>
        </p:spPr>
        <p:txBody>
          <a:bodyPr/>
          <a:lstStyle/>
          <a:p>
            <a:r>
              <a:rPr lang="en-GB" dirty="0"/>
              <a:t>21 September 2021</a:t>
            </a:r>
          </a:p>
          <a:p>
            <a:r>
              <a:rPr lang="en-GB" dirty="0"/>
              <a:t>14:30 start</a:t>
            </a:r>
          </a:p>
        </p:txBody>
      </p:sp>
      <p:sp>
        <p:nvSpPr>
          <p:cNvPr id="4" name="Rectangle 1">
            <a:extLst>
              <a:ext uri="{FF2B5EF4-FFF2-40B4-BE49-F238E27FC236}">
                <a16:creationId xmlns:a16="http://schemas.microsoft.com/office/drawing/2014/main" id="{E8708357-B0EC-4583-9B61-4D01C3E155DF}"/>
              </a:ext>
            </a:extLst>
          </p:cNvPr>
          <p:cNvSpPr>
            <a:spLocks noChangeArrowheads="1"/>
          </p:cNvSpPr>
          <p:nvPr/>
        </p:nvSpPr>
        <p:spPr bwMode="auto">
          <a:xfrm>
            <a:off x="204040" y="226787"/>
            <a:ext cx="4303714" cy="14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meeting</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Join on your computer or mobile app</a:t>
            </a:r>
            <a:r>
              <a:rPr kumimoji="0" lang="en-GB" altLang="en-US" sz="11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Semibold" panose="020B0702040204020203" pitchFamily="34" charset="0"/>
                <a:ea typeface="Calibri" panose="020F0502020204030204" pitchFamily="34" charset="0"/>
                <a:cs typeface="Segoe UI Semibold" panose="020B0702040204020203" pitchFamily="34" charset="0"/>
                <a:hlinkClick r:id="rId3">
                  <a:extLst>
                    <a:ext uri="{A12FA001-AC4F-418D-AE19-62706E023703}">
                      <ahyp:hlinkClr xmlns:ahyp="http://schemas.microsoft.com/office/drawing/2018/hyperlinkcolor" val="tx"/>
                    </a:ext>
                  </a:extLst>
                </a:hlinkClick>
              </a:rPr>
              <a:t>Click here to join the meeting</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Or call in (audio only)</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+44 20 3855 5885,,657084549#</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United Kingdom, London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Phone Conference ID: </a:t>
            </a:r>
            <a:r>
              <a:rPr kumimoji="0" lang="en-GB" altLang="en-US" sz="12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657 084 549# </a:t>
            </a:r>
            <a:endParaRPr kumimoji="0" lang="en-GB" altLang="en-US" sz="600" b="0"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5">
                  <a:extLst>
                    <a:ext uri="{A12FA001-AC4F-418D-AE19-62706E023703}">
                      <ahyp:hlinkClr xmlns:ahyp="http://schemas.microsoft.com/office/drawing/2018/hyperlinkcolor" val="tx"/>
                    </a:ext>
                  </a:extLst>
                </a:hlinkClick>
              </a:rPr>
              <a:t>Find a local number</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 </a:t>
            </a:r>
            <a:r>
              <a:rPr kumimoji="0" lang="en-GB" altLang="en-US" sz="10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Reset PIN</a:t>
            </a:r>
            <a:r>
              <a:rPr kumimoji="0" lang="en-GB" altLang="en-US" sz="11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10</a:t>
            </a:fld>
            <a:endParaRPr lang="en-GB"/>
          </a:p>
        </p:txBody>
      </p:sp>
    </p:spTree>
    <p:extLst>
      <p:ext uri="{BB962C8B-B14F-4D97-AF65-F5344CB8AC3E}">
        <p14:creationId xmlns:p14="http://schemas.microsoft.com/office/powerpoint/2010/main" val="360752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- 1</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11</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588904305"/>
              </p:ext>
            </p:extLst>
          </p:nvPr>
        </p:nvGraphicFramePr>
        <p:xfrm>
          <a:off x="720000" y="1498980"/>
          <a:ext cx="11082336" cy="4451604"/>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530217">
                  <a:extLst>
                    <a:ext uri="{9D8B030D-6E8A-4147-A177-3AD203B41FA5}">
                      <a16:colId xmlns:a16="http://schemas.microsoft.com/office/drawing/2014/main" val="3713780737"/>
                    </a:ext>
                  </a:extLst>
                </a:gridCol>
                <a:gridCol w="578694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No</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Issue</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Assumed Status</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100" b="0" i="0" u="none" strike="noStrike" dirty="0">
                          <a:effectLst/>
                          <a:latin typeface="Arial" panose="020B0604020202020204" pitchFamily="34" charset="0"/>
                        </a:rPr>
                        <a:t>110</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There is uncertainty over the detail which needs to be submitted for type C and D compliance simulations – particularly the supporting information about the models which could be considered to be the consultants’ IPR.</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Although simulations and their models have been discussed several times, and there are a few entries in this log, it might be worth holding a review of what is considered to be appropriate good practice in this area with appropriate stakeholder and DNO experts.  </a:t>
                      </a:r>
                    </a:p>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Stakeholders will be canvassed to gauge interest in a dedicated session to develop this.</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74792"/>
                  </a:ext>
                </a:extLst>
              </a:tr>
              <a:tr h="370840">
                <a:tc>
                  <a:txBody>
                    <a:bodyPr/>
                    <a:lstStyle/>
                    <a:p>
                      <a:pPr marL="0" algn="l" rtl="0" eaLnBrk="1" fontAlgn="t" latinLnBrk="0" hangingPunct="1">
                        <a:spcBef>
                          <a:spcPts val="0"/>
                        </a:spcBef>
                        <a:spcAft>
                          <a:spcPts val="0"/>
                        </a:spcAft>
                      </a:pPr>
                      <a:r>
                        <a:rPr lang="en-GB" sz="1100" b="0" i="0" u="none" strike="noStrike" dirty="0">
                          <a:effectLst/>
                          <a:latin typeface="Arial" panose="020B0604020202020204" pitchFamily="34" charset="0"/>
                        </a:rPr>
                        <a:t>112</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A common issue that keeps coming up is Registered Capacity vs design install and grid agreements.</a:t>
                      </a: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So the question arises, of what happens to the site now and what can it do. Specifically,</a:t>
                      </a: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1) Is it’s new official RC 9MW or 8.5MW </a:t>
                      </a:r>
                      <a:r>
                        <a:rPr lang="en-US" sz="1100" b="0" i="0" u="none" strike="noStrike" dirty="0" err="1">
                          <a:effectLst/>
                          <a:latin typeface="Arial" panose="020B0604020202020204" pitchFamily="34" charset="0"/>
                        </a:rPr>
                        <a:t>I.e</a:t>
                      </a:r>
                      <a:r>
                        <a:rPr lang="en-US" sz="1100" b="0" i="0" u="none" strike="noStrike" dirty="0">
                          <a:effectLst/>
                          <a:latin typeface="Arial" panose="020B0604020202020204" pitchFamily="34" charset="0"/>
                        </a:rPr>
                        <a:t> do they retain their original agreed capacity, or is this list back to the DNO? This is a common sticking point, taking the above example it cannot meet the 9MW required, but they may upgrade an inverter later to give them more MVAr headroom and it could then operate at 9MW.</a:t>
                      </a: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This is an issue that does re-appear from time to time.  We have attempted to deal with it in the past in issues 40, 80 and 83.</a:t>
                      </a:r>
                    </a:p>
                    <a:p>
                      <a:pPr marL="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We went through it with slides at the 7 June DER TF.  DNOs have summarized how they specify maximum capacities and power factors in their connexion agreements (see next slides)</a:t>
                      </a:r>
                    </a:p>
                    <a:p>
                      <a:pPr marL="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We propose that we incorporate the material from the 7 June into the next version of the DG guides.</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538695"/>
                  </a:ext>
                </a:extLst>
              </a:tr>
            </a:tbl>
          </a:graphicData>
        </a:graphic>
      </p:graphicFrame>
    </p:spTree>
    <p:extLst>
      <p:ext uri="{BB962C8B-B14F-4D97-AF65-F5344CB8AC3E}">
        <p14:creationId xmlns:p14="http://schemas.microsoft.com/office/powerpoint/2010/main" val="389326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4076B5A-D986-45ED-9B2C-25B5721F8BB9}"/>
              </a:ext>
            </a:extLst>
          </p:cNvPr>
          <p:cNvSpPr txBox="1">
            <a:spLocks/>
          </p:cNvSpPr>
          <p:nvPr/>
        </p:nvSpPr>
        <p:spPr>
          <a:xfrm>
            <a:off x="720000" y="1325167"/>
            <a:ext cx="11083554" cy="3960000"/>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300"/>
              </a:spcBef>
            </a:pPr>
            <a:r>
              <a:rPr lang="en-GB" dirty="0"/>
              <a:t>Northern Powergrid</a:t>
            </a:r>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r>
              <a:rPr lang="en-GB" dirty="0"/>
              <a:t>UKPN </a:t>
            </a:r>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endParaRPr lang="en-GB" dirty="0"/>
          </a:p>
          <a:p>
            <a:pPr>
              <a:lnSpc>
                <a:spcPct val="100000"/>
              </a:lnSpc>
              <a:spcBef>
                <a:spcPts val="300"/>
              </a:spcBef>
            </a:pPr>
            <a:r>
              <a:rPr lang="en-GB" dirty="0"/>
              <a:t>SSE</a:t>
            </a:r>
          </a:p>
        </p:txBody>
      </p:sp>
      <p:sp>
        <p:nvSpPr>
          <p:cNvPr id="2" name="Title 1">
            <a:extLst>
              <a:ext uri="{FF2B5EF4-FFF2-40B4-BE49-F238E27FC236}">
                <a16:creationId xmlns:a16="http://schemas.microsoft.com/office/drawing/2014/main" id="{69B18D49-4E71-4061-A1B8-0552A5B0EE49}"/>
              </a:ext>
            </a:extLst>
          </p:cNvPr>
          <p:cNvSpPr>
            <a:spLocks noGrp="1"/>
          </p:cNvSpPr>
          <p:nvPr>
            <p:ph type="title"/>
          </p:nvPr>
        </p:nvSpPr>
        <p:spPr/>
        <p:txBody>
          <a:bodyPr/>
          <a:lstStyle/>
          <a:p>
            <a:r>
              <a:rPr lang="en-GB" dirty="0"/>
              <a:t>DNOs standard formulation of maximum import/export limits - 1</a:t>
            </a:r>
          </a:p>
        </p:txBody>
      </p:sp>
      <p:graphicFrame>
        <p:nvGraphicFramePr>
          <p:cNvPr id="5" name="Content Placeholder 4">
            <a:extLst>
              <a:ext uri="{FF2B5EF4-FFF2-40B4-BE49-F238E27FC236}">
                <a16:creationId xmlns:a16="http://schemas.microsoft.com/office/drawing/2014/main" id="{3BE661C1-D542-4F8D-84B5-D60ABDB04A11}"/>
              </a:ext>
            </a:extLst>
          </p:cNvPr>
          <p:cNvGraphicFramePr>
            <a:graphicFrameLocks noGrp="1"/>
          </p:cNvGraphicFramePr>
          <p:nvPr>
            <p:ph idx="1"/>
            <p:extLst>
              <p:ext uri="{D42A27DB-BD31-4B8C-83A1-F6EECF244321}">
                <p14:modId xmlns:p14="http://schemas.microsoft.com/office/powerpoint/2010/main" val="595992610"/>
              </p:ext>
            </p:extLst>
          </p:nvPr>
        </p:nvGraphicFramePr>
        <p:xfrm>
          <a:off x="720000" y="1784870"/>
          <a:ext cx="10403938" cy="13462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a:effectLst/>
                        </a:rPr>
                        <a:t>Voltage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a:effectLst/>
                        </a:rPr>
                        <a:t>Import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0">
                <a:tc vMerge="1">
                  <a:txBody>
                    <a:bodyPr/>
                    <a:lstStyle/>
                    <a:p>
                      <a:endParaRPr lang="en-GB"/>
                    </a:p>
                  </a:txBody>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0">
                <a:tc>
                  <a:txBody>
                    <a:bodyPr/>
                    <a:lstStyle/>
                    <a:p>
                      <a:pPr>
                        <a:spcBef>
                          <a:spcPts val="500"/>
                        </a:spcBef>
                        <a:spcAft>
                          <a:spcPts val="500"/>
                        </a:spcAft>
                      </a:pPr>
                      <a:r>
                        <a:rPr lang="en-GB" sz="1000" dirty="0">
                          <a:effectLst/>
                        </a:rPr>
                        <a:t>EHV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effectLst/>
                        </a:rPr>
                        <a:t>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effectLst/>
                        </a:rPr>
                        <a:t>Defined in agreement</a:t>
                      </a:r>
                    </a:p>
                    <a:p>
                      <a:pPr>
                        <a:spcBef>
                          <a:spcPts val="500"/>
                        </a:spcBef>
                        <a:spcAft>
                          <a:spcPts val="500"/>
                        </a:spcAft>
                      </a:pPr>
                      <a:r>
                        <a:rPr lang="en-GB" sz="1000" dirty="0">
                          <a:effectLst/>
                        </a:rPr>
                        <a:t>Generally allowed to be in the range unity to 0.95 lagging.  In certain cases fixed in the connexion agreement to a narrower range or specific PF</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effectLst/>
                        </a:rPr>
                        <a:t>kW or kVA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effectLst/>
                        </a:rPr>
                        <a:t>Defined in agreement</a:t>
                      </a:r>
                    </a:p>
                    <a:p>
                      <a:pPr>
                        <a:spcBef>
                          <a:spcPts val="500"/>
                        </a:spcBef>
                        <a:spcAft>
                          <a:spcPts val="500"/>
                        </a:spcAft>
                      </a:pPr>
                      <a:r>
                        <a:rPr lang="en-GB" sz="1000" dirty="0">
                          <a:effectLst/>
                        </a:rPr>
                        <a:t>Generally allowed to be in the range unity to 0.95 lagging.  In certain cases fixed in the connexion agreement to a narrower range or specific PF</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a:effectLst/>
                        </a:rPr>
                        <a:t>HV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a:effectLst/>
                        </a:rPr>
                        <a:t>kVA</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effectLst/>
                        </a:rPr>
                        <a:t>NTC*</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effectLst/>
                        </a:rPr>
                        <a:t>kW or 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effectLst/>
                        </a:rPr>
                        <a:t>NTC*</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322608"/>
                  </a:ext>
                </a:extLst>
              </a:tr>
              <a:tr h="0">
                <a:tc>
                  <a:txBody>
                    <a:bodyPr/>
                    <a:lstStyle/>
                    <a:p>
                      <a:pPr>
                        <a:spcBef>
                          <a:spcPts val="500"/>
                        </a:spcBef>
                        <a:spcAft>
                          <a:spcPts val="500"/>
                        </a:spcAft>
                      </a:pPr>
                      <a:r>
                        <a:rPr lang="en-GB" sz="1000" dirty="0">
                          <a:effectLst/>
                        </a:rPr>
                        <a:t>LV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60843791"/>
                  </a:ext>
                </a:extLst>
              </a:tr>
            </a:tbl>
          </a:graphicData>
        </a:graphic>
      </p:graphicFrame>
      <p:sp>
        <p:nvSpPr>
          <p:cNvPr id="4" name="Slide Number Placeholder 3">
            <a:extLst>
              <a:ext uri="{FF2B5EF4-FFF2-40B4-BE49-F238E27FC236}">
                <a16:creationId xmlns:a16="http://schemas.microsoft.com/office/drawing/2014/main" id="{F11B70F9-D4A3-4689-9804-EC82B2302640}"/>
              </a:ext>
            </a:extLst>
          </p:cNvPr>
          <p:cNvSpPr>
            <a:spLocks noGrp="1"/>
          </p:cNvSpPr>
          <p:nvPr>
            <p:ph type="sldNum" sz="quarter" idx="12"/>
          </p:nvPr>
        </p:nvSpPr>
        <p:spPr/>
        <p:txBody>
          <a:bodyPr/>
          <a:lstStyle/>
          <a:p>
            <a:fld id="{98FF217E-B86F-EA42-9607-BE163228A213}" type="slidenum">
              <a:rPr lang="en-GB" smtClean="0"/>
              <a:pPr/>
              <a:t>12</a:t>
            </a:fld>
            <a:endParaRPr lang="en-GB"/>
          </a:p>
        </p:txBody>
      </p:sp>
      <p:graphicFrame>
        <p:nvGraphicFramePr>
          <p:cNvPr id="7" name="Content Placeholder 4">
            <a:extLst>
              <a:ext uri="{FF2B5EF4-FFF2-40B4-BE49-F238E27FC236}">
                <a16:creationId xmlns:a16="http://schemas.microsoft.com/office/drawing/2014/main" id="{CE994B64-CD29-4F6F-A9B3-C651FC27C29A}"/>
              </a:ext>
            </a:extLst>
          </p:cNvPr>
          <p:cNvGraphicFramePr>
            <a:graphicFrameLocks/>
          </p:cNvGraphicFramePr>
          <p:nvPr>
            <p:extLst>
              <p:ext uri="{D42A27DB-BD31-4B8C-83A1-F6EECF244321}">
                <p14:modId xmlns:p14="http://schemas.microsoft.com/office/powerpoint/2010/main" val="2428912384"/>
              </p:ext>
            </p:extLst>
          </p:nvPr>
        </p:nvGraphicFramePr>
        <p:xfrm>
          <a:off x="720000" y="3548823"/>
          <a:ext cx="10403938" cy="7620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a:effectLst/>
                        </a:rPr>
                        <a:t>Voltage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dirty="0">
                          <a:effectLst/>
                        </a:rPr>
                        <a:t>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0">
                <a:tc vMerge="1">
                  <a:txBody>
                    <a:bodyPr/>
                    <a:lstStyle/>
                    <a:p>
                      <a:endParaRPr lang="en-GB"/>
                    </a:p>
                  </a:txBody>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0">
                <a:tc>
                  <a:txBody>
                    <a:bodyPr/>
                    <a:lstStyle/>
                    <a:p>
                      <a:pPr>
                        <a:spcBef>
                          <a:spcPts val="500"/>
                        </a:spcBef>
                        <a:spcAft>
                          <a:spcPts val="500"/>
                        </a:spcAft>
                      </a:pPr>
                      <a:r>
                        <a:rPr lang="en-GB" sz="1000" dirty="0">
                          <a:effectLst/>
                        </a:rPr>
                        <a:t>EHV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Bef>
                          <a:spcPts val="500"/>
                        </a:spcBef>
                        <a:spcAft>
                          <a:spcPts val="500"/>
                        </a:spcAft>
                      </a:pPr>
                      <a:r>
                        <a:rPr lang="en-GB" sz="1000" dirty="0">
                          <a:effectLst/>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 (default unity)</a:t>
                      </a: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 - default 0.99 leading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a:effectLst/>
                        </a:rPr>
                        <a:t>HV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r>
                        <a:rPr lang="en-GB" sz="1000" dirty="0">
                          <a:effectLst/>
                        </a:rPr>
                        <a:t>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322608"/>
                  </a:ext>
                </a:extLst>
              </a:tr>
              <a:tr h="0">
                <a:tc>
                  <a:txBody>
                    <a:bodyPr/>
                    <a:lstStyle/>
                    <a:p>
                      <a:pPr>
                        <a:spcBef>
                          <a:spcPts val="500"/>
                        </a:spcBef>
                        <a:spcAft>
                          <a:spcPts val="500"/>
                        </a:spcAft>
                      </a:pPr>
                      <a:r>
                        <a:rPr lang="en-GB" sz="1000" dirty="0">
                          <a:effectLst/>
                        </a:rPr>
                        <a:t>LV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60843791"/>
                  </a:ext>
                </a:extLst>
              </a:tr>
            </a:tbl>
          </a:graphicData>
        </a:graphic>
      </p:graphicFrame>
      <p:sp>
        <p:nvSpPr>
          <p:cNvPr id="8" name="Content Placeholder 2">
            <a:extLst>
              <a:ext uri="{FF2B5EF4-FFF2-40B4-BE49-F238E27FC236}">
                <a16:creationId xmlns:a16="http://schemas.microsoft.com/office/drawing/2014/main" id="{90889FF5-5414-4CC4-8A3B-313D87912AED}"/>
              </a:ext>
            </a:extLst>
          </p:cNvPr>
          <p:cNvSpPr txBox="1">
            <a:spLocks/>
          </p:cNvSpPr>
          <p:nvPr/>
        </p:nvSpPr>
        <p:spPr>
          <a:xfrm>
            <a:off x="720000" y="1800000"/>
            <a:ext cx="11083554" cy="3960000"/>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10" name="Content Placeholder 4">
            <a:extLst>
              <a:ext uri="{FF2B5EF4-FFF2-40B4-BE49-F238E27FC236}">
                <a16:creationId xmlns:a16="http://schemas.microsoft.com/office/drawing/2014/main" id="{8967A058-08C5-413E-9B60-C375C4DDE2F5}"/>
              </a:ext>
            </a:extLst>
          </p:cNvPr>
          <p:cNvGraphicFramePr>
            <a:graphicFrameLocks/>
          </p:cNvGraphicFramePr>
          <p:nvPr>
            <p:extLst>
              <p:ext uri="{D42A27DB-BD31-4B8C-83A1-F6EECF244321}">
                <p14:modId xmlns:p14="http://schemas.microsoft.com/office/powerpoint/2010/main" val="4014045465"/>
              </p:ext>
            </p:extLst>
          </p:nvPr>
        </p:nvGraphicFramePr>
        <p:xfrm>
          <a:off x="720000" y="4948212"/>
          <a:ext cx="10403938" cy="7620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a:effectLst/>
                        </a:rPr>
                        <a:t>Voltage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dirty="0">
                          <a:effectLst/>
                        </a:rPr>
                        <a:t>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0">
                <a:tc vMerge="1">
                  <a:txBody>
                    <a:bodyPr/>
                    <a:lstStyle/>
                    <a:p>
                      <a:endParaRPr lang="en-GB"/>
                    </a:p>
                  </a:txBody>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0">
                <a:tc>
                  <a:txBody>
                    <a:bodyPr/>
                    <a:lstStyle/>
                    <a:p>
                      <a:pPr>
                        <a:spcBef>
                          <a:spcPts val="500"/>
                        </a:spcBef>
                        <a:spcAft>
                          <a:spcPts val="500"/>
                        </a:spcAft>
                      </a:pPr>
                      <a:r>
                        <a:rPr lang="en-GB" sz="1000" dirty="0">
                          <a:effectLst/>
                        </a:rPr>
                        <a:t>EHV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Bef>
                          <a:spcPts val="500"/>
                        </a:spcBef>
                        <a:spcAft>
                          <a:spcPts val="500"/>
                        </a:spcAft>
                      </a:pPr>
                      <a:r>
                        <a:rPr lang="en-GB" sz="1000" dirty="0">
                          <a:effectLst/>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a:t>
                      </a: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a:effectLst/>
                        </a:rPr>
                        <a:t>HV</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r>
                        <a:rPr lang="en-GB" sz="1000" dirty="0">
                          <a:effectLst/>
                        </a:rPr>
                        <a:t>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322608"/>
                  </a:ext>
                </a:extLst>
              </a:tr>
              <a:tr h="0">
                <a:tc>
                  <a:txBody>
                    <a:bodyPr/>
                    <a:lstStyle/>
                    <a:p>
                      <a:pPr>
                        <a:spcBef>
                          <a:spcPts val="500"/>
                        </a:spcBef>
                        <a:spcAft>
                          <a:spcPts val="500"/>
                        </a:spcAft>
                      </a:pPr>
                      <a:r>
                        <a:rPr lang="en-GB" sz="1000" dirty="0">
                          <a:effectLst/>
                        </a:rPr>
                        <a:t>LV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60843791"/>
                  </a:ext>
                </a:extLst>
              </a:tr>
            </a:tbl>
          </a:graphicData>
        </a:graphic>
      </p:graphicFrame>
      <p:sp>
        <p:nvSpPr>
          <p:cNvPr id="11" name="TextBox 10">
            <a:extLst>
              <a:ext uri="{FF2B5EF4-FFF2-40B4-BE49-F238E27FC236}">
                <a16:creationId xmlns:a16="http://schemas.microsoft.com/office/drawing/2014/main" id="{035418F5-4A15-4E1C-802D-B9E501221059}"/>
              </a:ext>
            </a:extLst>
          </p:cNvPr>
          <p:cNvSpPr txBox="1"/>
          <p:nvPr/>
        </p:nvSpPr>
        <p:spPr>
          <a:xfrm>
            <a:off x="665017" y="5852979"/>
            <a:ext cx="5864251" cy="261610"/>
          </a:xfrm>
          <a:prstGeom prst="rect">
            <a:avLst/>
          </a:prstGeom>
          <a:noFill/>
        </p:spPr>
        <p:txBody>
          <a:bodyPr wrap="square" rtlCol="0">
            <a:spAutoFit/>
          </a:bodyPr>
          <a:lstStyle/>
          <a:p>
            <a:r>
              <a:rPr lang="en-GB" sz="1050" dirty="0"/>
              <a:t>*National Terms of Connexion</a:t>
            </a:r>
          </a:p>
        </p:txBody>
      </p:sp>
    </p:spTree>
    <p:extLst>
      <p:ext uri="{BB962C8B-B14F-4D97-AF65-F5344CB8AC3E}">
        <p14:creationId xmlns:p14="http://schemas.microsoft.com/office/powerpoint/2010/main" val="1664832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4076B5A-D986-45ED-9B2C-25B5721F8BB9}"/>
              </a:ext>
            </a:extLst>
          </p:cNvPr>
          <p:cNvSpPr txBox="1">
            <a:spLocks/>
          </p:cNvSpPr>
          <p:nvPr/>
        </p:nvSpPr>
        <p:spPr>
          <a:xfrm>
            <a:off x="725474" y="1307365"/>
            <a:ext cx="11078080" cy="3977802"/>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300"/>
              </a:spcAft>
            </a:pPr>
            <a:r>
              <a:rPr lang="en-GB" dirty="0"/>
              <a:t>WPD</a:t>
            </a:r>
          </a:p>
          <a:p>
            <a:pPr>
              <a:lnSpc>
                <a:spcPct val="100000"/>
              </a:lnSpc>
              <a:spcAft>
                <a:spcPts val="300"/>
              </a:spcAft>
            </a:pPr>
            <a:endParaRPr lang="en-GB" dirty="0"/>
          </a:p>
          <a:p>
            <a:pPr>
              <a:lnSpc>
                <a:spcPct val="100000"/>
              </a:lnSpc>
              <a:spcAft>
                <a:spcPts val="300"/>
              </a:spcAft>
            </a:pPr>
            <a:endParaRPr lang="en-GB" dirty="0"/>
          </a:p>
          <a:p>
            <a:pPr>
              <a:lnSpc>
                <a:spcPct val="100000"/>
              </a:lnSpc>
              <a:spcAft>
                <a:spcPts val="300"/>
              </a:spcAft>
            </a:pPr>
            <a:r>
              <a:rPr lang="en-GB" dirty="0"/>
              <a:t>Electricity North West</a:t>
            </a:r>
          </a:p>
          <a:p>
            <a:pPr>
              <a:lnSpc>
                <a:spcPct val="100000"/>
              </a:lnSpc>
              <a:spcAft>
                <a:spcPts val="300"/>
              </a:spcAft>
            </a:pPr>
            <a:r>
              <a:rPr lang="en-GB" dirty="0"/>
              <a:t> </a:t>
            </a:r>
          </a:p>
          <a:p>
            <a:pPr>
              <a:lnSpc>
                <a:spcPct val="100000"/>
              </a:lnSpc>
              <a:spcAft>
                <a:spcPts val="300"/>
              </a:spcAft>
            </a:pPr>
            <a:endParaRPr lang="en-GB" dirty="0"/>
          </a:p>
          <a:p>
            <a:pPr>
              <a:lnSpc>
                <a:spcPct val="100000"/>
              </a:lnSpc>
              <a:spcAft>
                <a:spcPts val="300"/>
              </a:spcAft>
            </a:pPr>
            <a:endParaRPr lang="en-GB" dirty="0"/>
          </a:p>
          <a:p>
            <a:pPr>
              <a:lnSpc>
                <a:spcPct val="100000"/>
              </a:lnSpc>
              <a:spcBef>
                <a:spcPts val="600"/>
              </a:spcBef>
              <a:spcAft>
                <a:spcPts val="300"/>
              </a:spcAft>
            </a:pPr>
            <a:endParaRPr lang="en-GB" dirty="0"/>
          </a:p>
          <a:p>
            <a:pPr>
              <a:lnSpc>
                <a:spcPct val="100000"/>
              </a:lnSpc>
              <a:spcBef>
                <a:spcPts val="600"/>
              </a:spcBef>
              <a:spcAft>
                <a:spcPts val="300"/>
              </a:spcAft>
            </a:pPr>
            <a:r>
              <a:rPr lang="en-GB" dirty="0"/>
              <a:t>SPEN</a:t>
            </a:r>
          </a:p>
        </p:txBody>
      </p:sp>
      <p:sp>
        <p:nvSpPr>
          <p:cNvPr id="2" name="Title 1">
            <a:extLst>
              <a:ext uri="{FF2B5EF4-FFF2-40B4-BE49-F238E27FC236}">
                <a16:creationId xmlns:a16="http://schemas.microsoft.com/office/drawing/2014/main" id="{69B18D49-4E71-4061-A1B8-0552A5B0EE49}"/>
              </a:ext>
            </a:extLst>
          </p:cNvPr>
          <p:cNvSpPr>
            <a:spLocks noGrp="1"/>
          </p:cNvSpPr>
          <p:nvPr>
            <p:ph type="title"/>
          </p:nvPr>
        </p:nvSpPr>
        <p:spPr/>
        <p:txBody>
          <a:bodyPr/>
          <a:lstStyle/>
          <a:p>
            <a:r>
              <a:rPr lang="en-GB" dirty="0"/>
              <a:t>DNOs standard formulation of maximum import/export limits - 2</a:t>
            </a:r>
          </a:p>
        </p:txBody>
      </p:sp>
      <p:graphicFrame>
        <p:nvGraphicFramePr>
          <p:cNvPr id="5" name="Content Placeholder 4">
            <a:extLst>
              <a:ext uri="{FF2B5EF4-FFF2-40B4-BE49-F238E27FC236}">
                <a16:creationId xmlns:a16="http://schemas.microsoft.com/office/drawing/2014/main" id="{3BE661C1-D542-4F8D-84B5-D60ABDB04A11}"/>
              </a:ext>
            </a:extLst>
          </p:cNvPr>
          <p:cNvGraphicFramePr>
            <a:graphicFrameLocks noGrp="1"/>
          </p:cNvGraphicFramePr>
          <p:nvPr>
            <p:ph idx="1"/>
            <p:extLst>
              <p:ext uri="{D42A27DB-BD31-4B8C-83A1-F6EECF244321}">
                <p14:modId xmlns:p14="http://schemas.microsoft.com/office/powerpoint/2010/main" val="3479432766"/>
              </p:ext>
            </p:extLst>
          </p:nvPr>
        </p:nvGraphicFramePr>
        <p:xfrm>
          <a:off x="720000" y="1648213"/>
          <a:ext cx="10403938" cy="8890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a:effectLst/>
                        </a:rPr>
                        <a:t>Voltage</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a:effectLst/>
                        </a:rPr>
                        <a:t>Import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0">
                <a:tc vMerge="1">
                  <a:txBody>
                    <a:bodyPr/>
                    <a:lstStyle/>
                    <a:p>
                      <a:endParaRPr lang="en-GB"/>
                    </a:p>
                  </a:txBody>
                  <a:tcPr/>
                </a:tc>
                <a:tc>
                  <a:txBody>
                    <a:bodyPr/>
                    <a:lstStyle/>
                    <a:p>
                      <a:pPr algn="ctr">
                        <a:spcBef>
                          <a:spcPts val="500"/>
                        </a:spcBef>
                        <a:spcAft>
                          <a:spcPts val="500"/>
                        </a:spcAft>
                      </a:pPr>
                      <a:r>
                        <a:rPr lang="en-GB" sz="1000" dirty="0">
                          <a:effectLst/>
                        </a:rPr>
                        <a:t>VA or W</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0">
                <a:tc>
                  <a:txBody>
                    <a:bodyPr/>
                    <a:lstStyle/>
                    <a:p>
                      <a:pPr>
                        <a:spcBef>
                          <a:spcPts val="500"/>
                        </a:spcBef>
                        <a:spcAft>
                          <a:spcPts val="500"/>
                        </a:spcAft>
                      </a:pPr>
                      <a:r>
                        <a:rPr lang="en-GB" sz="1000" dirty="0">
                          <a:effectLst/>
                        </a:rPr>
                        <a:t>EHV</a:t>
                      </a:r>
                    </a:p>
                    <a:p>
                      <a:pPr>
                        <a:spcBef>
                          <a:spcPts val="500"/>
                        </a:spcBef>
                        <a:spcAft>
                          <a:spcPts val="500"/>
                        </a:spcAft>
                      </a:pPr>
                      <a:r>
                        <a:rPr lang="en-GB" sz="1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HV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effectLst/>
                        </a:rPr>
                        <a:t>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Bef>
                          <a:spcPts val="500"/>
                        </a:spcBef>
                        <a:spcAft>
                          <a:spcPts val="500"/>
                        </a:spcAft>
                      </a:pPr>
                      <a:r>
                        <a:rPr lang="en-US" sz="1000" dirty="0">
                          <a:effectLst/>
                        </a:rPr>
                        <a:t>To be in the range 0.95 lag to unity.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effectLst/>
                        </a:rPr>
                        <a:t>kVA</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effectLst/>
                        </a:rPr>
                        <a:t>Defined in agreement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dirty="0">
                          <a:effectLst/>
                        </a:rPr>
                        <a:t>LV</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Unity - but within the range ±0.95</a:t>
                      </a: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4318749"/>
                  </a:ext>
                </a:extLst>
              </a:tr>
            </a:tbl>
          </a:graphicData>
        </a:graphic>
      </p:graphicFrame>
      <p:sp>
        <p:nvSpPr>
          <p:cNvPr id="4" name="Slide Number Placeholder 3">
            <a:extLst>
              <a:ext uri="{FF2B5EF4-FFF2-40B4-BE49-F238E27FC236}">
                <a16:creationId xmlns:a16="http://schemas.microsoft.com/office/drawing/2014/main" id="{F11B70F9-D4A3-4689-9804-EC82B2302640}"/>
              </a:ext>
            </a:extLst>
          </p:cNvPr>
          <p:cNvSpPr>
            <a:spLocks noGrp="1"/>
          </p:cNvSpPr>
          <p:nvPr>
            <p:ph type="sldNum" sz="quarter" idx="12"/>
          </p:nvPr>
        </p:nvSpPr>
        <p:spPr/>
        <p:txBody>
          <a:bodyPr/>
          <a:lstStyle/>
          <a:p>
            <a:fld id="{98FF217E-B86F-EA42-9607-BE163228A213}" type="slidenum">
              <a:rPr lang="en-GB" smtClean="0"/>
              <a:pPr/>
              <a:t>13</a:t>
            </a:fld>
            <a:endParaRPr lang="en-GB"/>
          </a:p>
        </p:txBody>
      </p:sp>
      <p:graphicFrame>
        <p:nvGraphicFramePr>
          <p:cNvPr id="7" name="Content Placeholder 4">
            <a:extLst>
              <a:ext uri="{FF2B5EF4-FFF2-40B4-BE49-F238E27FC236}">
                <a16:creationId xmlns:a16="http://schemas.microsoft.com/office/drawing/2014/main" id="{CE994B64-CD29-4F6F-A9B3-C651FC27C29A}"/>
              </a:ext>
            </a:extLst>
          </p:cNvPr>
          <p:cNvGraphicFramePr>
            <a:graphicFrameLocks/>
          </p:cNvGraphicFramePr>
          <p:nvPr>
            <p:extLst>
              <p:ext uri="{D42A27DB-BD31-4B8C-83A1-F6EECF244321}">
                <p14:modId xmlns:p14="http://schemas.microsoft.com/office/powerpoint/2010/main" val="3664171180"/>
              </p:ext>
            </p:extLst>
          </p:nvPr>
        </p:nvGraphicFramePr>
        <p:xfrm>
          <a:off x="720000" y="3032098"/>
          <a:ext cx="10403938" cy="16256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dirty="0">
                          <a:effectLst/>
                        </a:rPr>
                        <a:t>Voltage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dirty="0">
                          <a:effectLst/>
                        </a:rPr>
                        <a:t>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0">
                <a:tc vMerge="1">
                  <a:txBody>
                    <a:bodyPr/>
                    <a:lstStyle/>
                    <a:p>
                      <a:endParaRPr lang="en-GB"/>
                    </a:p>
                  </a:txBody>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effectLst/>
                        </a:rPr>
                        <a:t>PF</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VA or W</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effectLst/>
                        </a:rPr>
                        <a:t>PF</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119635">
                <a:tc>
                  <a:txBody>
                    <a:bodyPr/>
                    <a:lstStyle/>
                    <a:p>
                      <a:pPr>
                        <a:spcBef>
                          <a:spcPts val="500"/>
                        </a:spcBef>
                        <a:spcAft>
                          <a:spcPts val="500"/>
                        </a:spcAft>
                      </a:pPr>
                      <a:r>
                        <a:rPr lang="en-GB" sz="1000" dirty="0">
                          <a:effectLst/>
                        </a:rPr>
                        <a:t>EHV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MVA / 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a:t>
                      </a:r>
                    </a:p>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Generally allowed to be in the range unity to 0.95 lagging.  In certain cases fixed in the connexion agreement to a narrower range or specific PF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MW / kW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Normal operating pf defined in agreement (default unity pf)</a:t>
                      </a:r>
                    </a:p>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Also state that generators &gt;1MVA must be capable of operating in the </a:t>
                      </a:r>
                      <a:r>
                        <a:rPr lang="en-GB" sz="100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0.95pf (lead/lag) envelope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dirty="0">
                          <a:solidFill>
                            <a:schemeClr val="bg1"/>
                          </a:solidFill>
                          <a:effectLst/>
                          <a:latin typeface="Arial" panose="020B0604020202020204" pitchFamily="34" charset="0"/>
                          <a:cs typeface="Times New Roman" panose="02020603050405020304" pitchFamily="18" charset="0"/>
                        </a:rPr>
                        <a:t>HV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solidFill>
                            <a:schemeClr val="tx1"/>
                          </a:solidFill>
                          <a:effectLst/>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kVA with kW and pf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Normal operating pf defined in agreement </a:t>
                      </a:r>
                    </a:p>
                    <a:p>
                      <a:pPr>
                        <a:spcBef>
                          <a:spcPts val="500"/>
                        </a:spcBef>
                        <a:spcAft>
                          <a:spcPts val="50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(default unity pf)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3501384"/>
                  </a:ext>
                </a:extLst>
              </a:tr>
              <a:tr h="0">
                <a:tc>
                  <a:txBody>
                    <a:bodyPr/>
                    <a:lstStyle/>
                    <a:p>
                      <a:pPr>
                        <a:spcBef>
                          <a:spcPts val="500"/>
                        </a:spcBef>
                        <a:spcAft>
                          <a:spcPts val="500"/>
                        </a:spcAft>
                      </a:pPr>
                      <a:r>
                        <a:rPr lang="en-GB" sz="1000" dirty="0">
                          <a:solidFill>
                            <a:schemeClr val="bg1"/>
                          </a:solidFill>
                          <a:effectLst/>
                          <a:latin typeface="Arial" panose="020B0604020202020204" pitchFamily="34" charset="0"/>
                          <a:cs typeface="Times New Roman" panose="02020603050405020304" pitchFamily="18" charset="0"/>
                        </a:rPr>
                        <a:t>LV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a:spcBef>
                          <a:spcPts val="500"/>
                        </a:spcBef>
                        <a:spcAft>
                          <a:spcPts val="500"/>
                        </a:spcAft>
                      </a:pP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1646908"/>
                  </a:ext>
                </a:extLst>
              </a:tr>
            </a:tbl>
          </a:graphicData>
        </a:graphic>
      </p:graphicFrame>
      <p:sp>
        <p:nvSpPr>
          <p:cNvPr id="8" name="Content Placeholder 2">
            <a:extLst>
              <a:ext uri="{FF2B5EF4-FFF2-40B4-BE49-F238E27FC236}">
                <a16:creationId xmlns:a16="http://schemas.microsoft.com/office/drawing/2014/main" id="{90889FF5-5414-4CC4-8A3B-313D87912AED}"/>
              </a:ext>
            </a:extLst>
          </p:cNvPr>
          <p:cNvSpPr txBox="1">
            <a:spLocks/>
          </p:cNvSpPr>
          <p:nvPr/>
        </p:nvSpPr>
        <p:spPr>
          <a:xfrm>
            <a:off x="720000" y="1659148"/>
            <a:ext cx="11083554" cy="3960000"/>
          </a:xfrm>
          <a:prstGeom prst="rect">
            <a:avLst/>
          </a:prstGeom>
        </p:spPr>
        <p:txBody>
          <a:bodyPr vert="horz" lIns="0" tIns="0" rIns="0" bIns="0" rtlCol="0">
            <a:noAutofit/>
          </a:bodyPr>
          <a:lstStyle>
            <a:lvl1pPr marL="0" indent="0" algn="l" defTabSz="914400" rtl="0" eaLnBrk="1" latinLnBrk="0" hangingPunct="1">
              <a:lnSpc>
                <a:spcPts val="2200"/>
              </a:lnSpc>
              <a:spcBef>
                <a:spcPts val="800"/>
              </a:spcBef>
              <a:buClr>
                <a:schemeClr val="accent2"/>
              </a:buClr>
              <a:buFont typeface="Arial" panose="020B0604020202020204" pitchFamily="34" charset="0"/>
              <a:buNone/>
              <a:defRPr sz="1900" b="1" kern="1200">
                <a:solidFill>
                  <a:schemeClr val="tx2"/>
                </a:solidFill>
                <a:latin typeface="+mn-lt"/>
                <a:ea typeface="+mn-ea"/>
                <a:cs typeface="+mn-cs"/>
              </a:defRPr>
            </a:lvl1pPr>
            <a:lvl2pPr marL="7938" indent="0" algn="l" defTabSz="914400" rtl="0" eaLnBrk="1" latinLnBrk="0" hangingPunct="1">
              <a:lnSpc>
                <a:spcPts val="2200"/>
              </a:lnSpc>
              <a:spcBef>
                <a:spcPts val="400"/>
              </a:spcBef>
              <a:buClr>
                <a:schemeClr val="accent2"/>
              </a:buClr>
              <a:buFont typeface="System Font Regular"/>
              <a:buNone/>
              <a:tabLst/>
              <a:defRPr sz="1900" kern="1200">
                <a:solidFill>
                  <a:schemeClr val="tx1"/>
                </a:solidFill>
                <a:latin typeface="+mn-lt"/>
                <a:ea typeface="+mn-ea"/>
                <a:cs typeface="+mn-cs"/>
              </a:defRPr>
            </a:lvl2pPr>
            <a:lvl3pPr marL="266700" indent="-258763" algn="l" defTabSz="914400" rtl="0" eaLnBrk="1" latinLnBrk="0" hangingPunct="1">
              <a:lnSpc>
                <a:spcPts val="2200"/>
              </a:lnSpc>
              <a:spcBef>
                <a:spcPts val="400"/>
              </a:spcBef>
              <a:buClr>
                <a:schemeClr val="accent4"/>
              </a:buClr>
              <a:buFont typeface="Arial" panose="020B0604020202020204" pitchFamily="34" charset="0"/>
              <a:buChar char="•"/>
              <a:tabLst/>
              <a:defRPr sz="1900" kern="1200">
                <a:solidFill>
                  <a:schemeClr val="tx1"/>
                </a:solidFill>
                <a:latin typeface="+mn-lt"/>
                <a:ea typeface="+mn-ea"/>
                <a:cs typeface="+mn-cs"/>
              </a:defRPr>
            </a:lvl3pPr>
            <a:lvl4pPr marL="533400"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846138" indent="-26670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aphicFrame>
        <p:nvGraphicFramePr>
          <p:cNvPr id="10" name="Content Placeholder 4">
            <a:extLst>
              <a:ext uri="{FF2B5EF4-FFF2-40B4-BE49-F238E27FC236}">
                <a16:creationId xmlns:a16="http://schemas.microsoft.com/office/drawing/2014/main" id="{8967A058-08C5-413E-9B60-C375C4DDE2F5}"/>
              </a:ext>
            </a:extLst>
          </p:cNvPr>
          <p:cNvGraphicFramePr>
            <a:graphicFrameLocks/>
          </p:cNvGraphicFramePr>
          <p:nvPr>
            <p:extLst>
              <p:ext uri="{D42A27DB-BD31-4B8C-83A1-F6EECF244321}">
                <p14:modId xmlns:p14="http://schemas.microsoft.com/office/powerpoint/2010/main" val="117629951"/>
              </p:ext>
            </p:extLst>
          </p:nvPr>
        </p:nvGraphicFramePr>
        <p:xfrm>
          <a:off x="720000" y="5108284"/>
          <a:ext cx="10403938" cy="914400"/>
        </p:xfrm>
        <a:graphic>
          <a:graphicData uri="http://schemas.openxmlformats.org/drawingml/2006/table">
            <a:tbl>
              <a:tblPr firstRow="1" firstCol="1" bandRow="1">
                <a:tableStyleId>{00A15C55-8517-42AA-B614-E9B94910E393}</a:tableStyleId>
              </a:tblPr>
              <a:tblGrid>
                <a:gridCol w="1184700">
                  <a:extLst>
                    <a:ext uri="{9D8B030D-6E8A-4147-A177-3AD203B41FA5}">
                      <a16:colId xmlns:a16="http://schemas.microsoft.com/office/drawing/2014/main" val="124506259"/>
                    </a:ext>
                  </a:extLst>
                </a:gridCol>
                <a:gridCol w="1060247">
                  <a:extLst>
                    <a:ext uri="{9D8B030D-6E8A-4147-A177-3AD203B41FA5}">
                      <a16:colId xmlns:a16="http://schemas.microsoft.com/office/drawing/2014/main" val="208022864"/>
                    </a:ext>
                  </a:extLst>
                </a:gridCol>
                <a:gridCol w="2963077">
                  <a:extLst>
                    <a:ext uri="{9D8B030D-6E8A-4147-A177-3AD203B41FA5}">
                      <a16:colId xmlns:a16="http://schemas.microsoft.com/office/drawing/2014/main" val="3998745753"/>
                    </a:ext>
                  </a:extLst>
                </a:gridCol>
                <a:gridCol w="1018118">
                  <a:extLst>
                    <a:ext uri="{9D8B030D-6E8A-4147-A177-3AD203B41FA5}">
                      <a16:colId xmlns:a16="http://schemas.microsoft.com/office/drawing/2014/main" val="2562200992"/>
                    </a:ext>
                  </a:extLst>
                </a:gridCol>
                <a:gridCol w="4177796">
                  <a:extLst>
                    <a:ext uri="{9D8B030D-6E8A-4147-A177-3AD203B41FA5}">
                      <a16:colId xmlns:a16="http://schemas.microsoft.com/office/drawing/2014/main" val="1067608499"/>
                    </a:ext>
                  </a:extLst>
                </a:gridCol>
              </a:tblGrid>
              <a:tr h="0">
                <a:tc rowSpan="2">
                  <a:txBody>
                    <a:bodyPr/>
                    <a:lstStyle/>
                    <a:p>
                      <a:pPr>
                        <a:spcBef>
                          <a:spcPts val="500"/>
                        </a:spcBef>
                        <a:spcAft>
                          <a:spcPts val="500"/>
                        </a:spcAft>
                      </a:pPr>
                      <a:r>
                        <a:rPr lang="en-GB" sz="1000" dirty="0">
                          <a:solidFill>
                            <a:schemeClr val="bg1"/>
                          </a:solidFill>
                          <a:effectLst/>
                        </a:rPr>
                        <a:t>Voltage</a:t>
                      </a:r>
                      <a:endParaRPr lang="en-GB" sz="1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500"/>
                        </a:spcBef>
                        <a:spcAft>
                          <a:spcPts val="500"/>
                        </a:spcAft>
                      </a:pPr>
                      <a:r>
                        <a:rPr lang="en-GB" sz="1000" dirty="0">
                          <a:effectLst/>
                        </a:rPr>
                        <a:t>Import</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spcBef>
                          <a:spcPts val="500"/>
                        </a:spcBef>
                        <a:spcAft>
                          <a:spcPts val="500"/>
                        </a:spcAft>
                      </a:pPr>
                      <a:r>
                        <a:rPr lang="en-GB" sz="1000">
                          <a:effectLst/>
                        </a:rPr>
                        <a:t>Export</a:t>
                      </a:r>
                      <a:endParaRPr lang="en-GB" sz="100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250581775"/>
                  </a:ext>
                </a:extLst>
              </a:tr>
              <a:tr h="35531">
                <a:tc vMerge="1">
                  <a:txBody>
                    <a:bodyPr/>
                    <a:lstStyle/>
                    <a:p>
                      <a:endParaRPr lang="en-GB"/>
                    </a:p>
                  </a:txBody>
                  <a:tcPr/>
                </a:tc>
                <a:tc>
                  <a:txBody>
                    <a:bodyPr/>
                    <a:lstStyle/>
                    <a:p>
                      <a:pPr algn="ctr">
                        <a:spcBef>
                          <a:spcPts val="500"/>
                        </a:spcBef>
                        <a:spcAft>
                          <a:spcPts val="500"/>
                        </a:spcAft>
                      </a:pPr>
                      <a:r>
                        <a:rPr lang="en-GB" sz="1000">
                          <a:solidFill>
                            <a:schemeClr val="tx1"/>
                          </a:solidFill>
                          <a:effectLst/>
                        </a:rPr>
                        <a:t>VA or W</a:t>
                      </a:r>
                      <a:endParaRPr lang="en-GB" sz="10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solidFill>
                            <a:schemeClr val="tx1"/>
                          </a:solidFill>
                          <a:effectLst/>
                        </a:rPr>
                        <a:t>PF</a:t>
                      </a:r>
                      <a:endParaRPr lang="en-GB" sz="10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dirty="0">
                          <a:solidFill>
                            <a:schemeClr val="tx1"/>
                          </a:solidFill>
                          <a:effectLst/>
                        </a:rPr>
                        <a:t>VA or W</a:t>
                      </a: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500"/>
                        </a:spcBef>
                        <a:spcAft>
                          <a:spcPts val="500"/>
                        </a:spcAft>
                      </a:pPr>
                      <a:r>
                        <a:rPr lang="en-GB" sz="1000">
                          <a:solidFill>
                            <a:schemeClr val="tx1"/>
                          </a:solidFill>
                          <a:effectLst/>
                        </a:rPr>
                        <a:t>PF</a:t>
                      </a:r>
                      <a:endParaRPr lang="en-GB" sz="10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1005453"/>
                  </a:ext>
                </a:extLst>
              </a:tr>
              <a:tr h="0">
                <a:tc>
                  <a:txBody>
                    <a:bodyPr/>
                    <a:lstStyle/>
                    <a:p>
                      <a:pPr>
                        <a:spcBef>
                          <a:spcPts val="500"/>
                        </a:spcBef>
                        <a:spcAft>
                          <a:spcPts val="500"/>
                        </a:spcAft>
                      </a:pPr>
                      <a:r>
                        <a:rPr lang="en-GB" sz="1000" dirty="0">
                          <a:solidFill>
                            <a:schemeClr val="bg1"/>
                          </a:solidFill>
                          <a:effectLst/>
                        </a:rPr>
                        <a:t>EHV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solidFill>
                            <a:schemeClr val="tx1"/>
                          </a:solidFill>
                          <a:effectLst/>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Defined in agreement.  </a:t>
                      </a:r>
                    </a:p>
                    <a:p>
                      <a:pPr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SPD default is in the range 1.0 to 0.90 lag.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kVA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SPD: voltage control mode.</a:t>
                      </a:r>
                    </a:p>
                    <a:p>
                      <a:pPr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SPM: default unity to 0.95 lead but averaging to unity.  Lagging PF not allowed with </a:t>
                      </a:r>
                      <a:r>
                        <a:rPr lang="en-GB"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prior permission.</a:t>
                      </a: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8003900"/>
                  </a:ext>
                </a:extLst>
              </a:tr>
              <a:tr h="0">
                <a:tc>
                  <a:txBody>
                    <a:bodyPr/>
                    <a:lstStyle/>
                    <a:p>
                      <a:pPr>
                        <a:spcBef>
                          <a:spcPts val="500"/>
                        </a:spcBef>
                        <a:spcAft>
                          <a:spcPts val="500"/>
                        </a:spcAft>
                      </a:pPr>
                      <a:r>
                        <a:rPr lang="en-GB" sz="1000" dirty="0">
                          <a:solidFill>
                            <a:schemeClr val="bg1"/>
                          </a:solidFill>
                          <a:effectLst/>
                          <a:latin typeface="Arial" panose="020B0604020202020204" pitchFamily="34" charset="0"/>
                          <a:cs typeface="Times New Roman" panose="02020603050405020304" pitchFamily="18" charset="0"/>
                        </a:rPr>
                        <a:t>LV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NTC*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spcBef>
                          <a:spcPts val="500"/>
                        </a:spcBef>
                        <a:spcAft>
                          <a:spcPts val="500"/>
                        </a:spcAft>
                      </a:pPr>
                      <a:endPar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500"/>
                        </a:spcBef>
                        <a:spcAft>
                          <a:spcPts val="500"/>
                        </a:spcAft>
                      </a:pPr>
                      <a:r>
                        <a:rPr lang="en-GB"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Not defined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281276"/>
                  </a:ext>
                </a:extLst>
              </a:tr>
            </a:tbl>
          </a:graphicData>
        </a:graphic>
      </p:graphicFrame>
    </p:spTree>
    <p:extLst>
      <p:ext uri="{BB962C8B-B14F-4D97-AF65-F5344CB8AC3E}">
        <p14:creationId xmlns:p14="http://schemas.microsoft.com/office/powerpoint/2010/main" val="3438556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- 2</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14</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3397636228"/>
              </p:ext>
            </p:extLst>
          </p:nvPr>
        </p:nvGraphicFramePr>
        <p:xfrm>
          <a:off x="720000" y="1498980"/>
          <a:ext cx="11082336" cy="249504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530217">
                  <a:extLst>
                    <a:ext uri="{9D8B030D-6E8A-4147-A177-3AD203B41FA5}">
                      <a16:colId xmlns:a16="http://schemas.microsoft.com/office/drawing/2014/main" val="3713780737"/>
                    </a:ext>
                  </a:extLst>
                </a:gridCol>
                <a:gridCol w="578694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No</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Issue</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Assumed Status</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100" b="0" i="0" u="none" strike="noStrike" dirty="0">
                          <a:effectLst/>
                          <a:latin typeface="Arial" panose="020B0604020202020204" pitchFamily="34" charset="0"/>
                        </a:rPr>
                        <a:t>113</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r>
                        <a:rPr lang="en-US" sz="1100" b="0" i="0" u="none" strike="noStrike" dirty="0">
                          <a:effectLst/>
                          <a:latin typeface="Arial" panose="020B0604020202020204" pitchFamily="34" charset="0"/>
                        </a:rPr>
                        <a:t>This should be picked up as part of ongoing work to develop a common approach to BESSs between the DNOs.</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74792"/>
                  </a:ext>
                </a:extLst>
              </a:tr>
            </a:tbl>
          </a:graphicData>
        </a:graphic>
      </p:graphicFrame>
    </p:spTree>
    <p:extLst>
      <p:ext uri="{BB962C8B-B14F-4D97-AF65-F5344CB8AC3E}">
        <p14:creationId xmlns:p14="http://schemas.microsoft.com/office/powerpoint/2010/main" val="254644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- 3</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15</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113090721"/>
              </p:ext>
            </p:extLst>
          </p:nvPr>
        </p:nvGraphicFramePr>
        <p:xfrm>
          <a:off x="720000" y="1498980"/>
          <a:ext cx="11082336" cy="320370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741952">
                  <a:extLst>
                    <a:ext uri="{9D8B030D-6E8A-4147-A177-3AD203B41FA5}">
                      <a16:colId xmlns:a16="http://schemas.microsoft.com/office/drawing/2014/main" val="3713780737"/>
                    </a:ext>
                  </a:extLst>
                </a:gridCol>
                <a:gridCol w="2575209">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050" b="1" u="none" strike="noStrike" kern="1200" dirty="0">
                          <a:solidFill>
                            <a:srgbClr val="FFFFFF"/>
                          </a:solidFill>
                          <a:effectLst/>
                        </a:rPr>
                        <a:t>No</a:t>
                      </a:r>
                      <a:endParaRPr lang="en-GB" sz="105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050" b="1" u="none" strike="noStrike" kern="1200" dirty="0">
                          <a:solidFill>
                            <a:srgbClr val="FFFFFF"/>
                          </a:solidFill>
                          <a:effectLst/>
                        </a:rPr>
                        <a:t>Issue</a:t>
                      </a:r>
                      <a:endParaRPr lang="en-GB" sz="105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050" b="1" u="none" strike="noStrike" kern="1200" dirty="0">
                          <a:solidFill>
                            <a:srgbClr val="FFFFFF"/>
                          </a:solidFill>
                          <a:effectLst/>
                        </a:rPr>
                        <a:t>Assumed Status</a:t>
                      </a:r>
                      <a:endParaRPr lang="en-GB" sz="105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050" b="0" i="0" u="none" strike="noStrike" dirty="0">
                          <a:effectLst/>
                          <a:latin typeface="Arial" panose="020B0604020202020204" pitchFamily="34" charset="0"/>
                        </a:rPr>
                        <a:t>114</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05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r>
                        <a:rPr lang="en-US" sz="105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050" b="0" i="0" u="none" strike="noStrike" dirty="0" err="1">
                          <a:effectLst/>
                          <a:latin typeface="Arial" panose="020B0604020202020204" pitchFamily="34" charset="0"/>
                        </a:rPr>
                        <a:t>behaviour</a:t>
                      </a:r>
                      <a:r>
                        <a:rPr lang="en-US" sz="105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r>
                        <a:rPr lang="en-US" sz="105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r>
                        <a:rPr lang="en-US" sz="105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050" b="0" i="0" u="none" strike="noStrike" dirty="0">
                          <a:effectLst/>
                          <a:latin typeface="Arial" panose="020B0604020202020204" pitchFamily="34" charset="0"/>
                        </a:rPr>
                        <a:t>Currently being review by DNOs</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74792"/>
                  </a:ext>
                </a:extLst>
              </a:tr>
            </a:tbl>
          </a:graphicData>
        </a:graphic>
      </p:graphicFrame>
    </p:spTree>
    <p:extLst>
      <p:ext uri="{BB962C8B-B14F-4D97-AF65-F5344CB8AC3E}">
        <p14:creationId xmlns:p14="http://schemas.microsoft.com/office/powerpoint/2010/main" val="3387335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E6689-57D7-4F05-B11A-E43F32469C63}"/>
              </a:ext>
            </a:extLst>
          </p:cNvPr>
          <p:cNvSpPr>
            <a:spLocks noGrp="1"/>
          </p:cNvSpPr>
          <p:nvPr>
            <p:ph type="title"/>
          </p:nvPr>
        </p:nvSpPr>
        <p:spPr/>
        <p:txBody>
          <a:bodyPr/>
          <a:lstStyle/>
          <a:p>
            <a:r>
              <a:rPr lang="en-GB" dirty="0"/>
              <a:t>Unresolved previous issues - 4</a:t>
            </a:r>
          </a:p>
        </p:txBody>
      </p:sp>
      <p:sp>
        <p:nvSpPr>
          <p:cNvPr id="4" name="Slide Number Placeholder 3">
            <a:extLst>
              <a:ext uri="{FF2B5EF4-FFF2-40B4-BE49-F238E27FC236}">
                <a16:creationId xmlns:a16="http://schemas.microsoft.com/office/drawing/2014/main" id="{961D69B6-BA88-4D85-B3D0-430AC3CD8B03}"/>
              </a:ext>
            </a:extLst>
          </p:cNvPr>
          <p:cNvSpPr>
            <a:spLocks noGrp="1"/>
          </p:cNvSpPr>
          <p:nvPr>
            <p:ph type="sldNum" sz="quarter" idx="12"/>
          </p:nvPr>
        </p:nvSpPr>
        <p:spPr/>
        <p:txBody>
          <a:bodyPr/>
          <a:lstStyle/>
          <a:p>
            <a:fld id="{98FF217E-B86F-EA42-9607-BE163228A213}" type="slidenum">
              <a:rPr lang="en-GB" smtClean="0"/>
              <a:pPr/>
              <a:t>16</a:t>
            </a:fld>
            <a:endParaRPr lang="en-GB"/>
          </a:p>
        </p:txBody>
      </p:sp>
      <p:graphicFrame>
        <p:nvGraphicFramePr>
          <p:cNvPr id="5" name="Table 5">
            <a:extLst>
              <a:ext uri="{FF2B5EF4-FFF2-40B4-BE49-F238E27FC236}">
                <a16:creationId xmlns:a16="http://schemas.microsoft.com/office/drawing/2014/main" id="{BF8C7E9D-C358-4601-B1BC-35D2B672106D}"/>
              </a:ext>
            </a:extLst>
          </p:cNvPr>
          <p:cNvGraphicFramePr>
            <a:graphicFrameLocks/>
          </p:cNvGraphicFramePr>
          <p:nvPr>
            <p:extLst>
              <p:ext uri="{D42A27DB-BD31-4B8C-83A1-F6EECF244321}">
                <p14:modId xmlns:p14="http://schemas.microsoft.com/office/powerpoint/2010/main" val="1771121737"/>
              </p:ext>
            </p:extLst>
          </p:nvPr>
        </p:nvGraphicFramePr>
        <p:xfrm>
          <a:off x="720000" y="1498980"/>
          <a:ext cx="11082336" cy="39123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530217">
                  <a:extLst>
                    <a:ext uri="{9D8B030D-6E8A-4147-A177-3AD203B41FA5}">
                      <a16:colId xmlns:a16="http://schemas.microsoft.com/office/drawing/2014/main" val="3713780737"/>
                    </a:ext>
                  </a:extLst>
                </a:gridCol>
                <a:gridCol w="578694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No</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Issue</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100" b="1" u="none" strike="noStrike" kern="1200" dirty="0">
                          <a:solidFill>
                            <a:srgbClr val="FFFFFF"/>
                          </a:solidFill>
                          <a:effectLst/>
                        </a:rPr>
                        <a:t>Assumed Status</a:t>
                      </a:r>
                      <a:endParaRPr lang="en-GB" sz="1100" b="0" i="0" u="none" strike="noStrike" dirty="0">
                        <a:effectLst/>
                        <a:latin typeface="Arial" panose="020B0604020202020204" pitchFamily="34" charset="0"/>
                      </a:endParaRP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100" b="0" i="0" u="none" strike="noStrike" dirty="0">
                          <a:effectLst/>
                          <a:latin typeface="Arial" panose="020B0604020202020204" pitchFamily="34" charset="0"/>
                        </a:rPr>
                        <a:t>115</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900" b="0" i="0" u="none" strike="noStrike" dirty="0">
                          <a:effectLst/>
                          <a:latin typeface="Arial" panose="020B0604020202020204" pitchFamily="34" charset="0"/>
                        </a:rPr>
                        <a:t>There is some ambiguity of the treatment of induction generators under G99.  Typically these generators are used in hydro schemes, but they are also on steam turbine applications.  The systems are asynchronous thus do not qualify as a synchronous generation module.  The only other qualification would be as Power Park Modules.  Paraphrasing G99, PPM are devices that may control one or more asynchronous generators.  It seems that this statement includes a tacit assumption that the asynchronous machines are controlled by the PPM, ie an assumption that they have individual PQ control as is the case with a static inverter system.  A single induction machine however has no mechanism to control frequency (it is asynchronous and operates at a slip speed against the system frequency).  It has no voltage control as the field is induced by the rotor slip speed against the rotating stator field.  A distinction between an induction generator and a static inverter or DFIG is made in the current version of G59 where the 0.5s definite ROCOF requirement is waived specifically for induction generators [10.5.7.1].  This actually makes sense as an induction generator can generate severe </a:t>
                      </a:r>
                      <a:r>
                        <a:rPr lang="en-US" sz="900" b="0" i="0" u="none" strike="noStrike" dirty="0" err="1">
                          <a:effectLst/>
                          <a:latin typeface="Arial" panose="020B0604020202020204" pitchFamily="34" charset="0"/>
                        </a:rPr>
                        <a:t>overvoltages</a:t>
                      </a:r>
                      <a:r>
                        <a:rPr lang="en-US" sz="900" b="0" i="0" u="none" strike="noStrike" dirty="0">
                          <a:effectLst/>
                          <a:latin typeface="Arial" panose="020B0604020202020204" pitchFamily="34" charset="0"/>
                        </a:rPr>
                        <a:t> if its speed increases while connected in island through a longer cable.  The same clarity is not present in G99 however.  It is unclear to some network operators how to </a:t>
                      </a:r>
                      <a:r>
                        <a:rPr lang="en-US" sz="900" b="0" i="0" u="none" strike="noStrike" dirty="0" err="1">
                          <a:effectLst/>
                          <a:latin typeface="Arial" panose="020B0604020202020204" pitchFamily="34" charset="0"/>
                        </a:rPr>
                        <a:t>categorise</a:t>
                      </a:r>
                      <a:r>
                        <a:rPr lang="en-US" sz="900" b="0" i="0" u="none" strike="noStrike" dirty="0">
                          <a:effectLst/>
                          <a:latin typeface="Arial" panose="020B0604020202020204" pitchFamily="34" charset="0"/>
                        </a:rPr>
                        <a:t> these devices.  We believe the current WPD practice toward these schemes (evidenced through their treatment of numerous Hydro schemes) is the correct interpretation.  Unfortunately, this does not seem to be a global interpretation.  We therefore suggest inclusion of some clear statements within G99 that clarify the exclusion of induction generators form the type test, simulation, and support (ie voltage reactive fault ride through etc.) ie distinct from the requirements for PPM with PQ controlling static generators and synchronous generators.  These are services that an induction machine cannot supply by definition.</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900" b="0" i="0" u="none" strike="noStrike" dirty="0">
                          <a:effectLst/>
                          <a:latin typeface="Arial" panose="020B0604020202020204" pitchFamily="34" charset="0"/>
                        </a:rPr>
                        <a:t>The exception in G59 10.5.7.1 is a relaxation for existing installations that are unable to modify existing equipment to implement the current loss of mains requirements.</a:t>
                      </a:r>
                    </a:p>
                    <a:p>
                      <a:pPr marL="0" algn="l" rtl="0" eaLnBrk="1" fontAlgn="t" latinLnBrk="0" hangingPunct="1">
                        <a:spcBef>
                          <a:spcPts val="0"/>
                        </a:spcBef>
                        <a:spcAft>
                          <a:spcPts val="0"/>
                        </a:spcAft>
                      </a:pPr>
                      <a:endParaRPr lang="en-US" sz="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900" b="0" i="0" u="none" strike="noStrike" dirty="0">
                          <a:effectLst/>
                          <a:latin typeface="Arial" panose="020B0604020202020204" pitchFamily="34" charset="0"/>
                        </a:rPr>
                        <a:t>Loss of mains (LoM) protection is principally to prevent power islands forming in the DNO’s distribution system.  It is not intended to guard against undesirable effects in the generator’s installation.</a:t>
                      </a:r>
                    </a:p>
                    <a:p>
                      <a:pPr marL="0" algn="l" rtl="0" eaLnBrk="1" fontAlgn="t" latinLnBrk="0" hangingPunct="1">
                        <a:spcBef>
                          <a:spcPts val="0"/>
                        </a:spcBef>
                        <a:spcAft>
                          <a:spcPts val="0"/>
                        </a:spcAft>
                      </a:pPr>
                      <a:r>
                        <a:rPr lang="en-US" sz="900" b="0" i="0" u="none" strike="noStrike" dirty="0">
                          <a:effectLst/>
                          <a:latin typeface="Arial" panose="020B0604020202020204" pitchFamily="34" charset="0"/>
                        </a:rPr>
                        <a:t>The relaxation is allowed for historic installations because the analysis undertaken by the joint DCRP and GRCP working groups GC0035 and DC0079 established that the risk of islands being sustained by any technology was acceptably low, when considered across GB, with the exception of synchronous and DFIG machines, which have greater natural ability to support islands.  Of course, the disablement of LoM protection leaves the G59 required frequency and voltage protection in place – and these remain essential as part of the </a:t>
                      </a:r>
                      <a:r>
                        <a:rPr lang="en-US" sz="900" b="0" i="0" u="none" strike="noStrike" dirty="0" err="1">
                          <a:effectLst/>
                          <a:latin typeface="Arial" panose="020B0604020202020204" pitchFamily="34" charset="0"/>
                        </a:rPr>
                        <a:t>defence</a:t>
                      </a:r>
                      <a:r>
                        <a:rPr lang="en-US" sz="900" b="0" i="0" u="none" strike="noStrike" dirty="0">
                          <a:effectLst/>
                          <a:latin typeface="Arial" panose="020B0604020202020204" pitchFamily="34" charset="0"/>
                        </a:rPr>
                        <a:t> against islanding.  This relaxation relieves the generator from having to invest in new LoM protection for those installations where the existing LoM protection was not capable of being set to the current requirements.  It is not appropriate to add to the risk of islanding, seen across GB, by allowing new installations to be commissioned without LoM </a:t>
                      </a:r>
                      <a:r>
                        <a:rPr lang="en-US" sz="900" b="0" i="0" u="none" strike="noStrike">
                          <a:effectLst/>
                          <a:latin typeface="Arial" panose="020B0604020202020204" pitchFamily="34" charset="0"/>
                        </a:rPr>
                        <a:t>protection.</a:t>
                      </a:r>
                    </a:p>
                    <a:p>
                      <a:pPr marL="0" algn="l" rtl="0" eaLnBrk="1" fontAlgn="t" latinLnBrk="0" hangingPunct="1">
                        <a:spcBef>
                          <a:spcPts val="0"/>
                        </a:spcBef>
                        <a:spcAft>
                          <a:spcPts val="0"/>
                        </a:spcAft>
                      </a:pPr>
                      <a:endParaRPr lang="en-US" sz="9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900" b="0" i="0" u="none" strike="noStrike" dirty="0">
                          <a:effectLst/>
                          <a:latin typeface="Arial" panose="020B0604020202020204" pitchFamily="34" charset="0"/>
                        </a:rPr>
                        <a:t>LoM protection does not have to be RoCoF – although VS is no longer allowed, which does limit the options.</a:t>
                      </a:r>
                    </a:p>
                    <a:p>
                      <a:pPr marL="0" algn="l" rtl="0" eaLnBrk="1" fontAlgn="t" latinLnBrk="0" hangingPunct="1">
                        <a:spcBef>
                          <a:spcPts val="0"/>
                        </a:spcBef>
                        <a:spcAft>
                          <a:spcPts val="0"/>
                        </a:spcAft>
                      </a:pPr>
                      <a:r>
                        <a:rPr lang="en-US" sz="900" b="0" i="0" u="none" strike="noStrike" dirty="0">
                          <a:effectLst/>
                          <a:latin typeface="Arial" panose="020B0604020202020204" pitchFamily="34" charset="0"/>
                        </a:rPr>
                        <a:t>Induction generators are defined in primary legislation to be Power Park Modules.  A Power Park Module is defined as all the equipment necessary to meet G99’s requirements (which are just a reflection of the primary legislation) – so apart from the induction machine(s) there might be a need for reactive compensation equipment, and the appropriate control equipment, such that all of the relevant G99 requirements are met.  There is no scope excepting any Power Park Module, of any technology, from the requirements of G99 unless a derogation is sought from Ofgem.</a:t>
                      </a:r>
                    </a:p>
                  </a:txBody>
                  <a:tcPr marL="112522" marR="112522" marT="56261" marB="562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74792"/>
                  </a:ext>
                </a:extLst>
              </a:tr>
            </a:tbl>
          </a:graphicData>
        </a:graphic>
      </p:graphicFrame>
    </p:spTree>
    <p:extLst>
      <p:ext uri="{BB962C8B-B14F-4D97-AF65-F5344CB8AC3E}">
        <p14:creationId xmlns:p14="http://schemas.microsoft.com/office/powerpoint/2010/main" val="288218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B380-A7B7-469F-B05A-0418FDAD1D4A}"/>
              </a:ext>
            </a:extLst>
          </p:cNvPr>
          <p:cNvSpPr>
            <a:spLocks noGrp="1"/>
          </p:cNvSpPr>
          <p:nvPr>
            <p:ph type="ctrTitle"/>
          </p:nvPr>
        </p:nvSpPr>
        <p:spPr>
          <a:xfrm>
            <a:off x="719999" y="3529071"/>
            <a:ext cx="8243379" cy="1544003"/>
          </a:xfrm>
        </p:spPr>
        <p:txBody>
          <a:bodyPr/>
          <a:lstStyle/>
          <a:p>
            <a:r>
              <a:rPr lang="en-GB" dirty="0"/>
              <a:t>Update G100 review</a:t>
            </a:r>
            <a:endParaRPr lang="en-GB" sz="1600" dirty="0"/>
          </a:p>
        </p:txBody>
      </p:sp>
      <p:sp>
        <p:nvSpPr>
          <p:cNvPr id="3" name="Slide Number Placeholder 2">
            <a:extLst>
              <a:ext uri="{FF2B5EF4-FFF2-40B4-BE49-F238E27FC236}">
                <a16:creationId xmlns:a16="http://schemas.microsoft.com/office/drawing/2014/main" id="{AF7C1B05-171C-4603-A9AC-D26340AEFC48}"/>
              </a:ext>
            </a:extLst>
          </p:cNvPr>
          <p:cNvSpPr>
            <a:spLocks noGrp="1"/>
          </p:cNvSpPr>
          <p:nvPr>
            <p:ph type="sldNum" sz="quarter" idx="12"/>
          </p:nvPr>
        </p:nvSpPr>
        <p:spPr/>
        <p:txBody>
          <a:bodyPr/>
          <a:lstStyle/>
          <a:p>
            <a:fld id="{98FF217E-B86F-EA42-9607-BE163228A213}" type="slidenum">
              <a:rPr lang="en-GB" smtClean="0"/>
              <a:t>17</a:t>
            </a:fld>
            <a:endParaRPr lang="en-GB"/>
          </a:p>
        </p:txBody>
      </p:sp>
    </p:spTree>
    <p:extLst>
      <p:ext uri="{BB962C8B-B14F-4D97-AF65-F5344CB8AC3E}">
        <p14:creationId xmlns:p14="http://schemas.microsoft.com/office/powerpoint/2010/main" val="520387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86B0-4BDD-466B-B7CF-2F398DC89300}"/>
              </a:ext>
            </a:extLst>
          </p:cNvPr>
          <p:cNvSpPr>
            <a:spLocks noGrp="1"/>
          </p:cNvSpPr>
          <p:nvPr>
            <p:ph type="title"/>
          </p:nvPr>
        </p:nvSpPr>
        <p:spPr/>
        <p:txBody>
          <a:bodyPr/>
          <a:lstStyle/>
          <a:p>
            <a:r>
              <a:rPr lang="en-GB" dirty="0"/>
              <a:t>G100</a:t>
            </a:r>
          </a:p>
        </p:txBody>
      </p:sp>
      <p:sp>
        <p:nvSpPr>
          <p:cNvPr id="3" name="Content Placeholder 2">
            <a:extLst>
              <a:ext uri="{FF2B5EF4-FFF2-40B4-BE49-F238E27FC236}">
                <a16:creationId xmlns:a16="http://schemas.microsoft.com/office/drawing/2014/main" id="{1B8E4D94-D8D5-41D8-8E18-0BE8706372BC}"/>
              </a:ext>
            </a:extLst>
          </p:cNvPr>
          <p:cNvSpPr>
            <a:spLocks noGrp="1"/>
          </p:cNvSpPr>
          <p:nvPr>
            <p:ph idx="1"/>
          </p:nvPr>
        </p:nvSpPr>
        <p:spPr>
          <a:xfrm>
            <a:off x="720000" y="1548540"/>
            <a:ext cx="11083554" cy="3960000"/>
          </a:xfrm>
        </p:spPr>
        <p:txBody>
          <a:bodyPr/>
          <a:lstStyle/>
          <a:p>
            <a:r>
              <a:rPr lang="en-GB" sz="1600" dirty="0"/>
              <a:t>Last formal meeting 08 September.</a:t>
            </a:r>
          </a:p>
          <a:p>
            <a:pPr>
              <a:lnSpc>
                <a:spcPct val="100000"/>
              </a:lnSpc>
            </a:pPr>
            <a:r>
              <a:rPr lang="en-GB" sz="1600" dirty="0"/>
              <a:t>Consultation produced very effective input from 7 stakeholders and 2 DNOs.</a:t>
            </a:r>
          </a:p>
          <a:p>
            <a:pPr>
              <a:lnSpc>
                <a:spcPct val="100000"/>
              </a:lnSpc>
            </a:pPr>
            <a:r>
              <a:rPr lang="en-GB" sz="1600" dirty="0"/>
              <a:t>Most responses contain a mix of strategic issues and specific points of detail.</a:t>
            </a:r>
          </a:p>
          <a:p>
            <a:pPr>
              <a:lnSpc>
                <a:spcPct val="100000"/>
              </a:lnSpc>
            </a:pPr>
            <a:r>
              <a:rPr lang="en-GB" sz="1600" dirty="0"/>
              <a:t>The strategic issues relate principally to the development of demand side services in Great Britain, and the possibility of G100 having adverse interactions here.</a:t>
            </a:r>
          </a:p>
          <a:p>
            <a:pPr>
              <a:lnSpc>
                <a:spcPct val="100000"/>
              </a:lnSpc>
            </a:pPr>
            <a:r>
              <a:rPr lang="en-GB" sz="1600" dirty="0"/>
              <a:t>In particular:</a:t>
            </a:r>
          </a:p>
          <a:p>
            <a:pPr marL="350838" lvl="1" indent="-342900">
              <a:lnSpc>
                <a:spcPct val="100000"/>
              </a:lnSpc>
              <a:buFont typeface="Arial" panose="020B0604020202020204" pitchFamily="34" charset="0"/>
              <a:buChar char="•"/>
            </a:pPr>
            <a:r>
              <a:rPr lang="en-GB" sz="1600" dirty="0"/>
              <a:t>Excessive mode 2 excursions counterproductive as drafted.</a:t>
            </a:r>
          </a:p>
          <a:p>
            <a:pPr marL="350838" lvl="1" indent="-342900">
              <a:lnSpc>
                <a:spcPct val="100000"/>
              </a:lnSpc>
              <a:buFont typeface="Arial" panose="020B0604020202020204" pitchFamily="34" charset="0"/>
              <a:buChar char="•"/>
            </a:pPr>
            <a:r>
              <a:rPr lang="en-GB" sz="1600" dirty="0"/>
              <a:t>Need to not hinder the development of EV smart charging (EV Energy Task Force)</a:t>
            </a:r>
          </a:p>
          <a:p>
            <a:pPr marL="350838" lvl="1" indent="-342900">
              <a:lnSpc>
                <a:spcPct val="100000"/>
              </a:lnSpc>
              <a:buFont typeface="Arial" panose="020B0604020202020204" pitchFamily="34" charset="0"/>
              <a:buChar char="•"/>
            </a:pPr>
            <a:r>
              <a:rPr lang="en-GB" sz="1600" dirty="0"/>
              <a:t>Queries re PAS 1878 and 1879 development and adoption by the wider industry</a:t>
            </a:r>
          </a:p>
          <a:p>
            <a:pPr marL="350838" lvl="1" indent="-342900">
              <a:lnSpc>
                <a:spcPct val="100000"/>
              </a:lnSpc>
              <a:buFont typeface="Arial" panose="020B0604020202020204" pitchFamily="34" charset="0"/>
              <a:buChar char="•"/>
            </a:pPr>
            <a:r>
              <a:rPr lang="en-GB" sz="1600" dirty="0"/>
              <a:t>Approaches to cyber security and EN303 645,</a:t>
            </a:r>
          </a:p>
          <a:p>
            <a:pPr>
              <a:lnSpc>
                <a:spcPct val="100000"/>
              </a:lnSpc>
            </a:pPr>
            <a:r>
              <a:rPr lang="en-GB" sz="1600" dirty="0"/>
              <a:t>Key outcome of the 23/07 WG meeting reviewing the above was agreement to allow 5s excursion into mode 2 before classing as an excursion counting towards excessive excursions.</a:t>
            </a:r>
          </a:p>
          <a:p>
            <a:pPr>
              <a:lnSpc>
                <a:spcPct val="100000"/>
              </a:lnSpc>
            </a:pPr>
            <a:r>
              <a:rPr lang="en-GB" sz="1600" dirty="0"/>
              <a:t>Modes renamed as States.</a:t>
            </a:r>
          </a:p>
          <a:p>
            <a:pPr>
              <a:lnSpc>
                <a:spcPct val="100000"/>
              </a:lnSpc>
            </a:pPr>
            <a:r>
              <a:rPr lang="en-GB" sz="1600" dirty="0"/>
              <a:t>A second consultation planned for mid October, of 8 weeks.</a:t>
            </a:r>
          </a:p>
          <a:p>
            <a:pPr marL="285750" indent="-285750">
              <a:lnSpc>
                <a:spcPct val="100000"/>
              </a:lnSpc>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DD341E83-BB28-4AF4-A0C3-0F647DA90F29}"/>
              </a:ext>
            </a:extLst>
          </p:cNvPr>
          <p:cNvSpPr>
            <a:spLocks noGrp="1"/>
          </p:cNvSpPr>
          <p:nvPr>
            <p:ph type="sldNum" sz="quarter" idx="12"/>
          </p:nvPr>
        </p:nvSpPr>
        <p:spPr/>
        <p:txBody>
          <a:bodyPr/>
          <a:lstStyle/>
          <a:p>
            <a:fld id="{98FF217E-B86F-EA42-9607-BE163228A213}" type="slidenum">
              <a:rPr lang="en-GB" smtClean="0"/>
              <a:pPr/>
              <a:t>18</a:t>
            </a:fld>
            <a:endParaRPr lang="en-GB"/>
          </a:p>
        </p:txBody>
      </p:sp>
    </p:spTree>
    <p:extLst>
      <p:ext uri="{BB962C8B-B14F-4D97-AF65-F5344CB8AC3E}">
        <p14:creationId xmlns:p14="http://schemas.microsoft.com/office/powerpoint/2010/main" val="320424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9186-E884-4D7D-B9DC-D14C2A2D0C65}"/>
              </a:ext>
            </a:extLst>
          </p:cNvPr>
          <p:cNvSpPr>
            <a:spLocks noGrp="1"/>
          </p:cNvSpPr>
          <p:nvPr>
            <p:ph type="title"/>
          </p:nvPr>
        </p:nvSpPr>
        <p:spPr/>
        <p:txBody>
          <a:bodyPr/>
          <a:lstStyle/>
          <a:p>
            <a:r>
              <a:rPr lang="en-GB" dirty="0"/>
              <a:t>Fast Track</a:t>
            </a:r>
          </a:p>
        </p:txBody>
      </p:sp>
      <p:sp>
        <p:nvSpPr>
          <p:cNvPr id="3" name="Content Placeholder 2">
            <a:extLst>
              <a:ext uri="{FF2B5EF4-FFF2-40B4-BE49-F238E27FC236}">
                <a16:creationId xmlns:a16="http://schemas.microsoft.com/office/drawing/2014/main" id="{018823FE-FC0D-4008-BD09-A280C07BDD15}"/>
              </a:ext>
            </a:extLst>
          </p:cNvPr>
          <p:cNvSpPr>
            <a:spLocks noGrp="1"/>
          </p:cNvSpPr>
          <p:nvPr>
            <p:ph idx="1"/>
          </p:nvPr>
        </p:nvSpPr>
        <p:spPr>
          <a:xfrm>
            <a:off x="720000" y="1808522"/>
            <a:ext cx="11083554" cy="3960000"/>
          </a:xfrm>
        </p:spPr>
        <p:txBody>
          <a:bodyPr/>
          <a:lstStyle/>
          <a:p>
            <a:r>
              <a:rPr lang="en-GB" dirty="0"/>
              <a:t>Broad DNO agreement on lifting the export limit to 32A total generation, or up to 60A if G100 limitation scheme employed to limit export to 32A.</a:t>
            </a:r>
          </a:p>
          <a:p>
            <a:r>
              <a:rPr lang="en-GB" dirty="0"/>
              <a:t>Existing fast track criteria still exist – so aggregate generation &lt;32A and a G100 scheme set to 16A has automatic acceptance of the application within 10 days.</a:t>
            </a:r>
          </a:p>
          <a:p>
            <a:r>
              <a:rPr lang="en-GB" dirty="0"/>
              <a:t>The new proposed fast track will subject applications to a triage process within 10 days.  Most will easily pass, but some, where the system is weak, will need normal formal assessment and quotation.</a:t>
            </a:r>
          </a:p>
          <a:p>
            <a:r>
              <a:rPr lang="en-GB" dirty="0"/>
              <a:t>The triage process will allow for other considerations, such as local saturation, to be considered.</a:t>
            </a:r>
          </a:p>
          <a:p>
            <a:r>
              <a:rPr lang="en-GB" dirty="0"/>
              <a:t>The next planned formal stage is to present the proposed modification to G99 to the October DCRP.</a:t>
            </a:r>
          </a:p>
          <a:p>
            <a:endParaRPr lang="en-GB" dirty="0"/>
          </a:p>
          <a:p>
            <a:endParaRPr lang="en-GB" dirty="0"/>
          </a:p>
        </p:txBody>
      </p:sp>
      <p:sp>
        <p:nvSpPr>
          <p:cNvPr id="4" name="Slide Number Placeholder 3">
            <a:extLst>
              <a:ext uri="{FF2B5EF4-FFF2-40B4-BE49-F238E27FC236}">
                <a16:creationId xmlns:a16="http://schemas.microsoft.com/office/drawing/2014/main" id="{DE34B0EF-69CB-4B6A-A1AD-E1C11E8746F1}"/>
              </a:ext>
            </a:extLst>
          </p:cNvPr>
          <p:cNvSpPr>
            <a:spLocks noGrp="1"/>
          </p:cNvSpPr>
          <p:nvPr>
            <p:ph type="sldNum" sz="quarter" idx="12"/>
          </p:nvPr>
        </p:nvSpPr>
        <p:spPr/>
        <p:txBody>
          <a:bodyPr/>
          <a:lstStyle/>
          <a:p>
            <a:fld id="{98FF217E-B86F-EA42-9607-BE163228A213}" type="slidenum">
              <a:rPr lang="en-GB" smtClean="0"/>
              <a:pPr/>
              <a:t>19</a:t>
            </a:fld>
            <a:endParaRPr lang="en-GB"/>
          </a:p>
        </p:txBody>
      </p:sp>
    </p:spTree>
    <p:extLst>
      <p:ext uri="{BB962C8B-B14F-4D97-AF65-F5344CB8AC3E}">
        <p14:creationId xmlns:p14="http://schemas.microsoft.com/office/powerpoint/2010/main" val="140979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p:txBody>
          <a:bodyPr/>
          <a:lstStyle/>
          <a:p>
            <a:r>
              <a:rPr lang="en-GB" dirty="0"/>
              <a:t>Distributed </a:t>
            </a:r>
            <a:r>
              <a:rPr lang="en-GB" dirty="0" err="1"/>
              <a:t>ReStart</a:t>
            </a:r>
            <a:r>
              <a:rPr lang="en-GB" dirty="0"/>
              <a:t> Project</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20</a:t>
            </a:fld>
            <a:endParaRPr lang="en-GB"/>
          </a:p>
        </p:txBody>
      </p:sp>
    </p:spTree>
    <p:extLst>
      <p:ext uri="{BB962C8B-B14F-4D97-AF65-F5344CB8AC3E}">
        <p14:creationId xmlns:p14="http://schemas.microsoft.com/office/powerpoint/2010/main" val="3161391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-1</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p:txBody>
          <a:bodyPr/>
          <a:lstStyle/>
          <a:p>
            <a:r>
              <a:rPr lang="en-GB" dirty="0"/>
              <a:t>Introduces the concept of an Anchor Generator, which is an embedded PGM cable of self starting and re-energising the DNO’s system, supplying DNO’s customers, and ideally being able to re-energize an element of the transmission system.</a:t>
            </a:r>
          </a:p>
          <a:p>
            <a:r>
              <a:rPr lang="en-GB" dirty="0"/>
              <a:t>The Project’s working assumption is that such PGMs might be as small as 2MW, but in all cases would be required to accede to the CUSC.</a:t>
            </a:r>
          </a:p>
          <a:p>
            <a:r>
              <a:rPr lang="en-GB" dirty="0"/>
              <a:t>The draft requirements are being incorporated into Grid Code OC9 (black start) and OC5 (testing).</a:t>
            </a:r>
          </a:p>
          <a:p>
            <a:r>
              <a:rPr lang="en-GB" dirty="0"/>
              <a:t>If all formal participants of a distributed restart zone (DRZ) are CUSC parties, there is arguably no overwhelming need to place requirements in the D Code.  However, in both the interests of not limiting the approach to CUSC parties, and transparency and clarity, it seems highly desirable to create harmonized requirements in DOC9 and DOC5.</a:t>
            </a:r>
          </a:p>
          <a:p>
            <a:endParaRPr lang="en-GB" dirty="0"/>
          </a:p>
          <a:p>
            <a:endParaRPr lang="en-GB" dirty="0"/>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21</a:t>
            </a:fld>
            <a:endParaRPr lang="en-GB"/>
          </a:p>
        </p:txBody>
      </p:sp>
    </p:spTree>
    <p:extLst>
      <p:ext uri="{BB962C8B-B14F-4D97-AF65-F5344CB8AC3E}">
        <p14:creationId xmlns:p14="http://schemas.microsoft.com/office/powerpoint/2010/main" val="2110050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B4E-AAE2-439E-8805-F282C89BE339}"/>
              </a:ext>
            </a:extLst>
          </p:cNvPr>
          <p:cNvSpPr>
            <a:spLocks noGrp="1"/>
          </p:cNvSpPr>
          <p:nvPr>
            <p:ph type="title"/>
          </p:nvPr>
        </p:nvSpPr>
        <p:spPr/>
        <p:txBody>
          <a:bodyPr/>
          <a:lstStyle/>
          <a:p>
            <a:r>
              <a:rPr lang="en-GB" dirty="0"/>
              <a:t>Distributed Restart Project - 2</a:t>
            </a:r>
          </a:p>
        </p:txBody>
      </p:sp>
      <p:sp>
        <p:nvSpPr>
          <p:cNvPr id="3" name="Content Placeholder 2">
            <a:extLst>
              <a:ext uri="{FF2B5EF4-FFF2-40B4-BE49-F238E27FC236}">
                <a16:creationId xmlns:a16="http://schemas.microsoft.com/office/drawing/2014/main" id="{F9D88101-3D7B-46FB-8442-6A27DB8967E0}"/>
              </a:ext>
            </a:extLst>
          </p:cNvPr>
          <p:cNvSpPr>
            <a:spLocks noGrp="1"/>
          </p:cNvSpPr>
          <p:nvPr>
            <p:ph idx="1"/>
          </p:nvPr>
        </p:nvSpPr>
        <p:spPr/>
        <p:txBody>
          <a:bodyPr/>
          <a:lstStyle/>
          <a:p>
            <a:r>
              <a:rPr lang="en-GB" dirty="0"/>
              <a:t>The Project currently intends to use GC0148 (E&amp;R Implementation – a joint GCRP/DCRP WG) to introduce the Grid and Distribution Code modifications – although this might not happen if the DRZ drafting is too much scope creep for GC0148.</a:t>
            </a:r>
          </a:p>
          <a:p>
            <a:r>
              <a:rPr lang="en-GB" dirty="0"/>
              <a:t>NGESO also have to respond to their new Electricity System Restart licence condition, which might lead to a change of status and ambition for the project.</a:t>
            </a:r>
          </a:p>
          <a:p>
            <a:r>
              <a:rPr lang="en-GB" dirty="0"/>
              <a:t>NGESO has mentioned the touch point too with GC0117 in terms of where an embedded PGM will become Large in future.</a:t>
            </a:r>
          </a:p>
          <a:p>
            <a:r>
              <a:rPr lang="en-GB" dirty="0"/>
              <a:t>G99 largely avoids direct conflict with DRZ requirements, but would benefit from a few tweaks (particularly to the definition of its scope) to remove any possible confusion.</a:t>
            </a:r>
          </a:p>
          <a:p>
            <a:r>
              <a:rPr lang="en-GB" dirty="0"/>
              <a:t>The project has captured its first thoughts on drafting of the Grid Code, D Code and G99 and will be fed into the formal consultations of GC0148.</a:t>
            </a:r>
          </a:p>
        </p:txBody>
      </p:sp>
      <p:sp>
        <p:nvSpPr>
          <p:cNvPr id="4" name="Slide Number Placeholder 3">
            <a:extLst>
              <a:ext uri="{FF2B5EF4-FFF2-40B4-BE49-F238E27FC236}">
                <a16:creationId xmlns:a16="http://schemas.microsoft.com/office/drawing/2014/main" id="{57C13F9B-A224-431B-90D4-747F6805CA75}"/>
              </a:ext>
            </a:extLst>
          </p:cNvPr>
          <p:cNvSpPr>
            <a:spLocks noGrp="1"/>
          </p:cNvSpPr>
          <p:nvPr>
            <p:ph type="sldNum" sz="quarter" idx="12"/>
          </p:nvPr>
        </p:nvSpPr>
        <p:spPr/>
        <p:txBody>
          <a:bodyPr/>
          <a:lstStyle/>
          <a:p>
            <a:fld id="{98FF217E-B86F-EA42-9607-BE163228A213}" type="slidenum">
              <a:rPr lang="en-GB" smtClean="0"/>
              <a:pPr/>
              <a:t>22</a:t>
            </a:fld>
            <a:endParaRPr lang="en-GB"/>
          </a:p>
        </p:txBody>
      </p:sp>
    </p:spTree>
    <p:extLst>
      <p:ext uri="{BB962C8B-B14F-4D97-AF65-F5344CB8AC3E}">
        <p14:creationId xmlns:p14="http://schemas.microsoft.com/office/powerpoint/2010/main" val="291296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23</a:t>
            </a:fld>
            <a:endParaRPr lang="en-GB"/>
          </a:p>
        </p:txBody>
      </p:sp>
    </p:spTree>
    <p:extLst>
      <p:ext uri="{BB962C8B-B14F-4D97-AF65-F5344CB8AC3E}">
        <p14:creationId xmlns:p14="http://schemas.microsoft.com/office/powerpoint/2010/main" val="2001495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DE9A-0919-4196-A243-CBC5F7889904}"/>
              </a:ext>
            </a:extLst>
          </p:cNvPr>
          <p:cNvSpPr>
            <a:spLocks noGrp="1"/>
          </p:cNvSpPr>
          <p:nvPr>
            <p:ph type="title"/>
          </p:nvPr>
        </p:nvSpPr>
        <p:spPr/>
        <p:txBody>
          <a:bodyPr/>
          <a:lstStyle/>
          <a:p>
            <a:r>
              <a:rPr lang="en-GB" dirty="0"/>
              <a:t>3 key developments</a:t>
            </a:r>
          </a:p>
        </p:txBody>
      </p:sp>
      <p:sp>
        <p:nvSpPr>
          <p:cNvPr id="3" name="Content Placeholder 2">
            <a:extLst>
              <a:ext uri="{FF2B5EF4-FFF2-40B4-BE49-F238E27FC236}">
                <a16:creationId xmlns:a16="http://schemas.microsoft.com/office/drawing/2014/main" id="{6C4200AC-C964-4ACD-A325-55B6B4442220}"/>
              </a:ext>
            </a:extLst>
          </p:cNvPr>
          <p:cNvSpPr>
            <a:spLocks noGrp="1"/>
          </p:cNvSpPr>
          <p:nvPr>
            <p:ph idx="1"/>
          </p:nvPr>
        </p:nvSpPr>
        <p:spPr>
          <a:xfrm>
            <a:off x="632915" y="1449000"/>
            <a:ext cx="11083554" cy="3960000"/>
          </a:xfrm>
        </p:spPr>
        <p:txBody>
          <a:bodyPr/>
          <a:lstStyle/>
          <a:p>
            <a:r>
              <a:rPr lang="en-GB" sz="1600" dirty="0"/>
              <a:t>The Expert Groups will deliver their final reports to the European Stakeholder Committee on 22 September.</a:t>
            </a:r>
          </a:p>
          <a:p>
            <a:r>
              <a:rPr lang="en-GB" sz="1600" dirty="0"/>
              <a:t>Potentially these will feed into updates to the network codes – so not likely to be primary legislation in the UK</a:t>
            </a:r>
          </a:p>
          <a:p>
            <a:pPr marL="350838" lvl="1" indent="-342900">
              <a:lnSpc>
                <a:spcPct val="100000"/>
              </a:lnSpc>
              <a:buFont typeface="Arial" panose="020B0604020202020204" pitchFamily="34" charset="0"/>
              <a:buChar char="•"/>
            </a:pPr>
            <a:r>
              <a:rPr lang="en-GB" sz="1200" dirty="0"/>
              <a:t>Baseline for Type A generators</a:t>
            </a:r>
          </a:p>
          <a:p>
            <a:pPr marL="609600" lvl="2" indent="-342900">
              <a:lnSpc>
                <a:spcPct val="100000"/>
              </a:lnSpc>
            </a:pPr>
            <a:r>
              <a:rPr lang="en-GB" sz="1200" dirty="0"/>
              <a:t>TSOs want fault ride through for all type A</a:t>
            </a:r>
          </a:p>
          <a:p>
            <a:pPr marL="609600" lvl="2" indent="-342900">
              <a:lnSpc>
                <a:spcPct val="100000"/>
              </a:lnSpc>
            </a:pPr>
            <a:r>
              <a:rPr lang="en-GB" sz="1200" dirty="0"/>
              <a:t>DNOs (and manufacturers) want greater clarity and harmonization on certification</a:t>
            </a:r>
          </a:p>
          <a:p>
            <a:pPr marL="609600" lvl="2" indent="-342900">
              <a:lnSpc>
                <a:spcPct val="100000"/>
              </a:lnSpc>
            </a:pPr>
            <a:r>
              <a:rPr lang="en-GB" sz="1200" dirty="0"/>
              <a:t>DNOs and TSOs want Type B controllability rather than just an off-switch</a:t>
            </a:r>
          </a:p>
          <a:p>
            <a:pPr marL="609600" lvl="2" indent="-342900">
              <a:lnSpc>
                <a:spcPct val="100000"/>
              </a:lnSpc>
            </a:pPr>
            <a:r>
              <a:rPr lang="en-GB" sz="1200" dirty="0"/>
              <a:t>All the above might be excepted for μCHP and CHP (and other specific technologies) ≤ 50kW</a:t>
            </a:r>
          </a:p>
          <a:p>
            <a:pPr marL="609600" lvl="2" indent="-342900">
              <a:lnSpc>
                <a:spcPct val="100000"/>
              </a:lnSpc>
            </a:pPr>
            <a:r>
              <a:rPr lang="en-GB" sz="1200" dirty="0"/>
              <a:t>Not proving easy to turn all this into a report.</a:t>
            </a:r>
          </a:p>
          <a:p>
            <a:pPr marL="350838" lvl="1" indent="-342900">
              <a:lnSpc>
                <a:spcPct val="100000"/>
              </a:lnSpc>
              <a:buFont typeface="Arial" panose="020B0604020202020204" pitchFamily="34" charset="0"/>
              <a:buChar char="•"/>
            </a:pPr>
            <a:endParaRPr lang="en-GB" sz="1200" dirty="0"/>
          </a:p>
          <a:p>
            <a:pPr marL="350838" lvl="1" indent="-342900">
              <a:lnSpc>
                <a:spcPct val="100000"/>
              </a:lnSpc>
              <a:buFont typeface="Arial" panose="020B0604020202020204" pitchFamily="34" charset="0"/>
              <a:buChar char="•"/>
            </a:pPr>
            <a:r>
              <a:rPr lang="en-GB" sz="1200" dirty="0"/>
              <a:t>Criteria for Significant Modernization</a:t>
            </a:r>
          </a:p>
          <a:p>
            <a:pPr marL="609600" lvl="2" indent="-342900">
              <a:lnSpc>
                <a:spcPct val="100000"/>
              </a:lnSpc>
            </a:pPr>
            <a:r>
              <a:rPr lang="en-GB" sz="1200" dirty="0"/>
              <a:t>Will recommend that thresholds for key electrical characteristics (eg 50% increase in registered capacity) trigger full compliance.</a:t>
            </a:r>
          </a:p>
          <a:p>
            <a:pPr marL="609600" lvl="2" indent="-342900">
              <a:lnSpc>
                <a:spcPct val="100000"/>
              </a:lnSpc>
            </a:pPr>
            <a:r>
              <a:rPr lang="en-GB" sz="1200" dirty="0"/>
              <a:t>Might provide useful clarity; might be ineffectual (depending where the thresholds are set).</a:t>
            </a:r>
          </a:p>
          <a:p>
            <a:pPr marL="350838" lvl="1" indent="-342900">
              <a:lnSpc>
                <a:spcPct val="100000"/>
              </a:lnSpc>
              <a:buFont typeface="Arial" panose="020B0604020202020204" pitchFamily="34" charset="0"/>
              <a:buChar char="•"/>
            </a:pPr>
            <a:endParaRPr lang="en-GB" sz="1200" dirty="0"/>
          </a:p>
          <a:p>
            <a:pPr marL="350838" lvl="1" indent="-342900">
              <a:lnSpc>
                <a:spcPct val="100000"/>
              </a:lnSpc>
              <a:buFont typeface="Arial" panose="020B0604020202020204" pitchFamily="34" charset="0"/>
              <a:buChar char="•"/>
            </a:pPr>
            <a:r>
              <a:rPr lang="en-GB" sz="1200" dirty="0"/>
              <a:t>Interaction Studies and Simulation Models</a:t>
            </a:r>
          </a:p>
          <a:p>
            <a:pPr marL="609600" lvl="2" indent="-342900">
              <a:lnSpc>
                <a:spcPct val="100000"/>
              </a:lnSpc>
            </a:pPr>
            <a:r>
              <a:rPr lang="en-GB" sz="1200" dirty="0"/>
              <a:t>Additional modelling options for TSOs to impose on Type C and D generators, and for </a:t>
            </a:r>
            <a:r>
              <a:rPr lang="en-GB" sz="1200" u="sng" dirty="0"/>
              <a:t>new</a:t>
            </a:r>
            <a:r>
              <a:rPr lang="en-GB" sz="1200" dirty="0"/>
              <a:t> distribution systems (no such thing) and facilities (GSPs)</a:t>
            </a:r>
          </a:p>
          <a:p>
            <a:pPr marL="609600" lvl="2" indent="-342900">
              <a:lnSpc>
                <a:spcPct val="100000"/>
              </a:lnSpc>
            </a:pPr>
            <a:r>
              <a:rPr lang="en-GB" sz="1200" dirty="0"/>
              <a:t>Currently unclear if these will be mandatory on embedded generators, or at DNO discretion</a:t>
            </a:r>
          </a:p>
          <a:p>
            <a:pPr marL="609600" lvl="2" indent="-342900">
              <a:lnSpc>
                <a:spcPct val="100000"/>
              </a:lnSpc>
            </a:pPr>
            <a:r>
              <a:rPr lang="en-GB" sz="1200" dirty="0"/>
              <a:t>NGESO not represented and do not seem interested  - probably because their interests are being developed in GC0141</a:t>
            </a:r>
          </a:p>
        </p:txBody>
      </p:sp>
      <p:sp>
        <p:nvSpPr>
          <p:cNvPr id="4" name="Slide Number Placeholder 3">
            <a:extLst>
              <a:ext uri="{FF2B5EF4-FFF2-40B4-BE49-F238E27FC236}">
                <a16:creationId xmlns:a16="http://schemas.microsoft.com/office/drawing/2014/main" id="{7CAE553F-A2F8-4EE6-9177-3331502ECD42}"/>
              </a:ext>
            </a:extLst>
          </p:cNvPr>
          <p:cNvSpPr>
            <a:spLocks noGrp="1"/>
          </p:cNvSpPr>
          <p:nvPr>
            <p:ph type="sldNum" sz="quarter" idx="12"/>
          </p:nvPr>
        </p:nvSpPr>
        <p:spPr/>
        <p:txBody>
          <a:bodyPr/>
          <a:lstStyle/>
          <a:p>
            <a:fld id="{98FF217E-B86F-EA42-9607-BE163228A213}" type="slidenum">
              <a:rPr lang="en-GB" smtClean="0"/>
              <a:pPr/>
              <a:t>24</a:t>
            </a:fld>
            <a:endParaRPr lang="en-GB"/>
          </a:p>
        </p:txBody>
      </p:sp>
    </p:spTree>
    <p:extLst>
      <p:ext uri="{BB962C8B-B14F-4D97-AF65-F5344CB8AC3E}">
        <p14:creationId xmlns:p14="http://schemas.microsoft.com/office/powerpoint/2010/main" val="2842856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D0CF-BB50-4D40-B956-0BF300C09C5F}"/>
              </a:ext>
            </a:extLst>
          </p:cNvPr>
          <p:cNvSpPr>
            <a:spLocks noGrp="1"/>
          </p:cNvSpPr>
          <p:nvPr>
            <p:ph type="ctrTitle"/>
          </p:nvPr>
        </p:nvSpPr>
        <p:spPr/>
        <p:txBody>
          <a:bodyPr/>
          <a:lstStyle/>
          <a:p>
            <a:r>
              <a:rPr lang="en-GB" dirty="0"/>
              <a:t>Distribution Code Compliance</a:t>
            </a:r>
          </a:p>
        </p:txBody>
      </p:sp>
      <p:sp>
        <p:nvSpPr>
          <p:cNvPr id="3" name="Slide Number Placeholder 2">
            <a:extLst>
              <a:ext uri="{FF2B5EF4-FFF2-40B4-BE49-F238E27FC236}">
                <a16:creationId xmlns:a16="http://schemas.microsoft.com/office/drawing/2014/main" id="{A2CE28FB-41A8-4D63-89A9-4B4B6756E1CB}"/>
              </a:ext>
            </a:extLst>
          </p:cNvPr>
          <p:cNvSpPr>
            <a:spLocks noGrp="1"/>
          </p:cNvSpPr>
          <p:nvPr>
            <p:ph type="sldNum" sz="quarter" idx="12"/>
          </p:nvPr>
        </p:nvSpPr>
        <p:spPr/>
        <p:txBody>
          <a:bodyPr/>
          <a:lstStyle/>
          <a:p>
            <a:fld id="{98FF217E-B86F-EA42-9607-BE163228A213}" type="slidenum">
              <a:rPr lang="en-GB" smtClean="0"/>
              <a:t>25</a:t>
            </a:fld>
            <a:endParaRPr lang="en-GB"/>
          </a:p>
        </p:txBody>
      </p:sp>
    </p:spTree>
    <p:extLst>
      <p:ext uri="{BB962C8B-B14F-4D97-AF65-F5344CB8AC3E}">
        <p14:creationId xmlns:p14="http://schemas.microsoft.com/office/powerpoint/2010/main" val="2941984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702F4-3ADA-4909-93C2-A198ABFAA04F}"/>
              </a:ext>
            </a:extLst>
          </p:cNvPr>
          <p:cNvSpPr>
            <a:spLocks noGrp="1"/>
          </p:cNvSpPr>
          <p:nvPr>
            <p:ph type="title"/>
          </p:nvPr>
        </p:nvSpPr>
        <p:spPr/>
        <p:txBody>
          <a:bodyPr/>
          <a:lstStyle/>
          <a:p>
            <a:r>
              <a:rPr lang="en-GB" dirty="0"/>
              <a:t>Distribution Code Compliance</a:t>
            </a:r>
          </a:p>
        </p:txBody>
      </p:sp>
      <p:sp>
        <p:nvSpPr>
          <p:cNvPr id="3" name="Content Placeholder 2">
            <a:extLst>
              <a:ext uri="{FF2B5EF4-FFF2-40B4-BE49-F238E27FC236}">
                <a16:creationId xmlns:a16="http://schemas.microsoft.com/office/drawing/2014/main" id="{84B801F8-C6B2-46BA-9E87-581AD706651C}"/>
              </a:ext>
            </a:extLst>
          </p:cNvPr>
          <p:cNvSpPr>
            <a:spLocks noGrp="1"/>
          </p:cNvSpPr>
          <p:nvPr>
            <p:ph idx="1"/>
          </p:nvPr>
        </p:nvSpPr>
        <p:spPr/>
        <p:txBody>
          <a:bodyPr/>
          <a:lstStyle/>
          <a:p>
            <a:pPr>
              <a:lnSpc>
                <a:spcPct val="100000"/>
              </a:lnSpc>
            </a:pPr>
            <a:r>
              <a:rPr lang="en-GB" sz="1700" dirty="0"/>
              <a:t>Background:</a:t>
            </a:r>
          </a:p>
          <a:p>
            <a:pPr marL="350838" lvl="1" indent="-342900">
              <a:lnSpc>
                <a:spcPct val="100000"/>
              </a:lnSpc>
              <a:buFont typeface="Arial" panose="020B0604020202020204" pitchFamily="34" charset="0"/>
              <a:buChar char="•"/>
            </a:pPr>
            <a:r>
              <a:rPr lang="en-GB" sz="1700" dirty="0"/>
              <a:t>The accelerated loss of mains programme requires that all generation in GB retrospectively adopts new loss of mains protection arrangements.  </a:t>
            </a:r>
          </a:p>
          <a:p>
            <a:pPr marL="350838" lvl="1" indent="-342900">
              <a:lnSpc>
                <a:spcPct val="100000"/>
              </a:lnSpc>
              <a:buFont typeface="Arial" panose="020B0604020202020204" pitchFamily="34" charset="0"/>
              <a:buChar char="•"/>
            </a:pPr>
            <a:r>
              <a:rPr lang="en-GB" sz="1700" dirty="0"/>
              <a:t>In some cases these changes are not trivial.</a:t>
            </a:r>
          </a:p>
          <a:p>
            <a:pPr marL="350838" lvl="1" indent="-342900">
              <a:lnSpc>
                <a:spcPct val="100000"/>
              </a:lnSpc>
              <a:buFont typeface="Arial" panose="020B0604020202020204" pitchFamily="34" charset="0"/>
              <a:buChar char="•"/>
            </a:pPr>
            <a:r>
              <a:rPr lang="en-GB" sz="1700" dirty="0"/>
              <a:t>In some cases owners might ignore the requirements.</a:t>
            </a:r>
          </a:p>
          <a:p>
            <a:pPr marL="350838" lvl="1" indent="-342900">
              <a:lnSpc>
                <a:spcPct val="100000"/>
              </a:lnSpc>
              <a:buFont typeface="Arial" panose="020B0604020202020204" pitchFamily="34" charset="0"/>
              <a:buChar char="•"/>
            </a:pPr>
            <a:r>
              <a:rPr lang="en-GB" sz="1700" dirty="0"/>
              <a:t>DNOs have not had a strong historic need to rigorously enforce D Code compliance, and lack the legal tools and experience to routinely challenge non-compliances, both in general, but specifically for loss of mains protection.</a:t>
            </a:r>
          </a:p>
          <a:p>
            <a:pPr>
              <a:lnSpc>
                <a:spcPct val="100000"/>
              </a:lnSpc>
            </a:pPr>
            <a:r>
              <a:rPr lang="en-GB" sz="1700" dirty="0"/>
              <a:t>Solution</a:t>
            </a:r>
          </a:p>
          <a:p>
            <a:pPr marL="350838" lvl="1" indent="-342900">
              <a:lnSpc>
                <a:spcPct val="100000"/>
              </a:lnSpc>
              <a:buFont typeface="Arial" panose="020B0604020202020204" pitchFamily="34" charset="0"/>
              <a:buChar char="•"/>
            </a:pPr>
            <a:r>
              <a:rPr lang="en-GB" sz="1700" dirty="0"/>
              <a:t>Modification DCRP/21/05/PC proposes D Code text that works through a managed compliance process over six months.</a:t>
            </a:r>
          </a:p>
          <a:p>
            <a:pPr marL="350838" lvl="1" indent="-342900">
              <a:lnSpc>
                <a:spcPct val="100000"/>
              </a:lnSpc>
              <a:buFont typeface="Arial" panose="020B0604020202020204" pitchFamily="34" charset="0"/>
              <a:buChar char="•"/>
            </a:pPr>
            <a:r>
              <a:rPr lang="en-GB" sz="1700" dirty="0"/>
              <a:t>Subject to appropriate checks and balances, if compliance not achieved in this timescale, the customer can be disconnected by the DNO.</a:t>
            </a:r>
          </a:p>
          <a:p>
            <a:pPr marL="350838" lvl="1" indent="-342900">
              <a:lnSpc>
                <a:spcPct val="100000"/>
              </a:lnSpc>
              <a:buFont typeface="Arial" panose="020B0604020202020204" pitchFamily="34" charset="0"/>
              <a:buChar char="•"/>
            </a:pPr>
            <a:r>
              <a:rPr lang="en-GB" sz="1700" dirty="0"/>
              <a:t>Consultation closes on 7 October.</a:t>
            </a:r>
          </a:p>
        </p:txBody>
      </p:sp>
      <p:sp>
        <p:nvSpPr>
          <p:cNvPr id="4" name="Slide Number Placeholder 3">
            <a:extLst>
              <a:ext uri="{FF2B5EF4-FFF2-40B4-BE49-F238E27FC236}">
                <a16:creationId xmlns:a16="http://schemas.microsoft.com/office/drawing/2014/main" id="{E7E57EE9-951C-484B-B046-23C68308A4B0}"/>
              </a:ext>
            </a:extLst>
          </p:cNvPr>
          <p:cNvSpPr>
            <a:spLocks noGrp="1"/>
          </p:cNvSpPr>
          <p:nvPr>
            <p:ph type="sldNum" sz="quarter" idx="12"/>
          </p:nvPr>
        </p:nvSpPr>
        <p:spPr/>
        <p:txBody>
          <a:bodyPr/>
          <a:lstStyle/>
          <a:p>
            <a:fld id="{98FF217E-B86F-EA42-9607-BE163228A213}" type="slidenum">
              <a:rPr lang="en-GB" smtClean="0"/>
              <a:pPr/>
              <a:t>26</a:t>
            </a:fld>
            <a:endParaRPr lang="en-GB"/>
          </a:p>
        </p:txBody>
      </p:sp>
    </p:spTree>
    <p:extLst>
      <p:ext uri="{BB962C8B-B14F-4D97-AF65-F5344CB8AC3E}">
        <p14:creationId xmlns:p14="http://schemas.microsoft.com/office/powerpoint/2010/main" val="361078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1CD4-C25A-4CA4-B7BD-A9A13C85B279}"/>
              </a:ext>
            </a:extLst>
          </p:cNvPr>
          <p:cNvSpPr>
            <a:spLocks noGrp="1"/>
          </p:cNvSpPr>
          <p:nvPr>
            <p:ph type="ctrTitle"/>
          </p:nvPr>
        </p:nvSpPr>
        <p:spPr/>
        <p:txBody>
          <a:bodyPr/>
          <a:lstStyle/>
          <a:p>
            <a:r>
              <a:rPr lang="en-GB" dirty="0"/>
              <a:t>Wrap up:</a:t>
            </a:r>
          </a:p>
        </p:txBody>
      </p:sp>
      <p:sp>
        <p:nvSpPr>
          <p:cNvPr id="3" name="Slide Number Placeholder 2">
            <a:extLst>
              <a:ext uri="{FF2B5EF4-FFF2-40B4-BE49-F238E27FC236}">
                <a16:creationId xmlns:a16="http://schemas.microsoft.com/office/drawing/2014/main" id="{A0D43732-FC11-4C8F-A6F1-73AC716C8D29}"/>
              </a:ext>
            </a:extLst>
          </p:cNvPr>
          <p:cNvSpPr>
            <a:spLocks noGrp="1"/>
          </p:cNvSpPr>
          <p:nvPr>
            <p:ph type="sldNum" sz="quarter" idx="12"/>
          </p:nvPr>
        </p:nvSpPr>
        <p:spPr/>
        <p:txBody>
          <a:bodyPr/>
          <a:lstStyle/>
          <a:p>
            <a:fld id="{98FF217E-B86F-EA42-9607-BE163228A213}" type="slidenum">
              <a:rPr lang="en-GB" smtClean="0"/>
              <a:t>27</a:t>
            </a:fld>
            <a:endParaRPr lang="en-GB"/>
          </a:p>
        </p:txBody>
      </p:sp>
    </p:spTree>
    <p:extLst>
      <p:ext uri="{BB962C8B-B14F-4D97-AF65-F5344CB8AC3E}">
        <p14:creationId xmlns:p14="http://schemas.microsoft.com/office/powerpoint/2010/main" val="744991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21D9-1041-47F3-87A1-90B768349E7A}"/>
              </a:ext>
            </a:extLst>
          </p:cNvPr>
          <p:cNvSpPr>
            <a:spLocks noGrp="1"/>
          </p:cNvSpPr>
          <p:nvPr>
            <p:ph type="title"/>
          </p:nvPr>
        </p:nvSpPr>
        <p:spPr/>
        <p:txBody>
          <a:bodyPr/>
          <a:lstStyle/>
          <a:p>
            <a:r>
              <a:rPr lang="en-US" dirty="0"/>
              <a:t>Minutes of previous meeting and actions</a:t>
            </a:r>
            <a:endParaRPr lang="en-GB" dirty="0"/>
          </a:p>
        </p:txBody>
      </p:sp>
      <p:sp>
        <p:nvSpPr>
          <p:cNvPr id="3" name="Content Placeholder 2">
            <a:extLst>
              <a:ext uri="{FF2B5EF4-FFF2-40B4-BE49-F238E27FC236}">
                <a16:creationId xmlns:a16="http://schemas.microsoft.com/office/drawing/2014/main" id="{89F4AE9E-7CB6-424B-B41E-445B4A7538FE}"/>
              </a:ext>
            </a:extLst>
          </p:cNvPr>
          <p:cNvSpPr>
            <a:spLocks noGrp="1"/>
          </p:cNvSpPr>
          <p:nvPr>
            <p:ph idx="1"/>
          </p:nvPr>
        </p:nvSpPr>
        <p:spPr/>
        <p:txBody>
          <a:bodyPr/>
          <a:lstStyle/>
          <a:p>
            <a:r>
              <a:rPr lang="en-GB" dirty="0"/>
              <a:t>Outstanding matters arising not on the agenda:</a:t>
            </a:r>
          </a:p>
          <a:p>
            <a:pPr marL="350838" lvl="1" indent="-342900">
              <a:buFont typeface="Arial" panose="020B0604020202020204" pitchFamily="34" charset="0"/>
              <a:buChar char="•"/>
            </a:pPr>
            <a:r>
              <a:rPr lang="en-GB" dirty="0"/>
              <a:t>None?</a:t>
            </a:r>
          </a:p>
        </p:txBody>
      </p:sp>
      <p:sp>
        <p:nvSpPr>
          <p:cNvPr id="4" name="Slide Number Placeholder 3">
            <a:extLst>
              <a:ext uri="{FF2B5EF4-FFF2-40B4-BE49-F238E27FC236}">
                <a16:creationId xmlns:a16="http://schemas.microsoft.com/office/drawing/2014/main" id="{FED31D21-6F61-41A7-A137-2265A054AF7D}"/>
              </a:ext>
            </a:extLst>
          </p:cNvPr>
          <p:cNvSpPr>
            <a:spLocks noGrp="1"/>
          </p:cNvSpPr>
          <p:nvPr>
            <p:ph type="sldNum" sz="quarter" idx="12"/>
          </p:nvPr>
        </p:nvSpPr>
        <p:spPr/>
        <p:txBody>
          <a:bodyPr/>
          <a:lstStyle/>
          <a:p>
            <a:fld id="{98FF217E-B86F-EA42-9607-BE163228A213}" type="slidenum">
              <a:rPr lang="en-GB" smtClean="0"/>
              <a:pPr/>
              <a:t>28</a:t>
            </a:fld>
            <a:endParaRPr lang="en-GB"/>
          </a:p>
        </p:txBody>
      </p:sp>
    </p:spTree>
    <p:extLst>
      <p:ext uri="{BB962C8B-B14F-4D97-AF65-F5344CB8AC3E}">
        <p14:creationId xmlns:p14="http://schemas.microsoft.com/office/powerpoint/2010/main" val="271610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432C-F251-4836-BE5F-1FE4CD6DF5B5}"/>
              </a:ext>
            </a:extLst>
          </p:cNvPr>
          <p:cNvSpPr>
            <a:spLocks noGrp="1"/>
          </p:cNvSpPr>
          <p:nvPr>
            <p:ph type="title"/>
          </p:nvPr>
        </p:nvSpPr>
        <p:spPr/>
        <p:txBody>
          <a:bodyPr/>
          <a:lstStyle/>
          <a:p>
            <a:r>
              <a:rPr lang="en-GB" dirty="0"/>
              <a:t>AOB and next meeting</a:t>
            </a:r>
          </a:p>
        </p:txBody>
      </p:sp>
      <p:sp>
        <p:nvSpPr>
          <p:cNvPr id="3" name="Content Placeholder 2">
            <a:extLst>
              <a:ext uri="{FF2B5EF4-FFF2-40B4-BE49-F238E27FC236}">
                <a16:creationId xmlns:a16="http://schemas.microsoft.com/office/drawing/2014/main" id="{719A2E5D-6B92-4FC0-A23E-29EEDD9D1047}"/>
              </a:ext>
            </a:extLst>
          </p:cNvPr>
          <p:cNvSpPr>
            <a:spLocks noGrp="1"/>
          </p:cNvSpPr>
          <p:nvPr>
            <p:ph idx="1"/>
          </p:nvPr>
        </p:nvSpPr>
        <p:spPr/>
        <p:txBody>
          <a:bodyPr/>
          <a:lstStyle/>
          <a:p>
            <a:r>
              <a:rPr lang="en-US" dirty="0"/>
              <a:t>AOB</a:t>
            </a:r>
          </a:p>
          <a:p>
            <a:pPr marL="342900" indent="-342900">
              <a:buFont typeface="Arial" panose="020B0604020202020204" pitchFamily="34" charset="0"/>
              <a:buChar char="•"/>
            </a:pPr>
            <a:r>
              <a:rPr lang="en-US" dirty="0"/>
              <a:t>None?</a:t>
            </a:r>
          </a:p>
          <a:p>
            <a:endParaRPr lang="en-US" dirty="0"/>
          </a:p>
          <a:p>
            <a:endParaRPr lang="en-US" dirty="0"/>
          </a:p>
          <a:p>
            <a:r>
              <a:rPr lang="en-US" dirty="0"/>
              <a:t>Next meeting?  Around the end of November?</a:t>
            </a:r>
          </a:p>
          <a:p>
            <a:endParaRPr lang="en-GB" dirty="0"/>
          </a:p>
        </p:txBody>
      </p:sp>
      <p:sp>
        <p:nvSpPr>
          <p:cNvPr id="4" name="Slide Number Placeholder 3">
            <a:extLst>
              <a:ext uri="{FF2B5EF4-FFF2-40B4-BE49-F238E27FC236}">
                <a16:creationId xmlns:a16="http://schemas.microsoft.com/office/drawing/2014/main" id="{82B5373E-78E7-4A6F-A325-68ABF9AFB1E1}"/>
              </a:ext>
            </a:extLst>
          </p:cNvPr>
          <p:cNvSpPr>
            <a:spLocks noGrp="1"/>
          </p:cNvSpPr>
          <p:nvPr>
            <p:ph type="sldNum" sz="quarter" idx="12"/>
          </p:nvPr>
        </p:nvSpPr>
        <p:spPr/>
        <p:txBody>
          <a:bodyPr/>
          <a:lstStyle/>
          <a:p>
            <a:fld id="{98FF217E-B86F-EA42-9607-BE163228A213}" type="slidenum">
              <a:rPr lang="en-GB" smtClean="0"/>
              <a:pPr/>
              <a:t>29</a:t>
            </a:fld>
            <a:endParaRPr lang="en-GB"/>
          </a:p>
        </p:txBody>
      </p:sp>
    </p:spTree>
    <p:extLst>
      <p:ext uri="{BB962C8B-B14F-4D97-AF65-F5344CB8AC3E}">
        <p14:creationId xmlns:p14="http://schemas.microsoft.com/office/powerpoint/2010/main" val="328786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4" name="Table 3">
            <a:extLst>
              <a:ext uri="{FF2B5EF4-FFF2-40B4-BE49-F238E27FC236}">
                <a16:creationId xmlns:a16="http://schemas.microsoft.com/office/drawing/2014/main" id="{DB1E3E5A-628F-405C-9E24-A3FDEB5AF69C}"/>
              </a:ext>
            </a:extLst>
          </p:cNvPr>
          <p:cNvGraphicFramePr>
            <a:graphicFrameLocks noGrp="1"/>
          </p:cNvGraphicFramePr>
          <p:nvPr>
            <p:extLst>
              <p:ext uri="{D42A27DB-BD31-4B8C-83A1-F6EECF244321}">
                <p14:modId xmlns:p14="http://schemas.microsoft.com/office/powerpoint/2010/main" val="2237983832"/>
              </p:ext>
            </p:extLst>
          </p:nvPr>
        </p:nvGraphicFramePr>
        <p:xfrm>
          <a:off x="3810952" y="1914839"/>
          <a:ext cx="4855845" cy="3729996"/>
        </p:xfrm>
        <a:graphic>
          <a:graphicData uri="http://schemas.openxmlformats.org/drawingml/2006/table">
            <a:tbl>
              <a:tblPr bandRow="1">
                <a:tableStyleId>{ED083AE6-46FA-4A59-8FB0-9F97EB10719F}</a:tableStyleId>
              </a:tblPr>
              <a:tblGrid>
                <a:gridCol w="274955">
                  <a:extLst>
                    <a:ext uri="{9D8B030D-6E8A-4147-A177-3AD203B41FA5}">
                      <a16:colId xmlns:a16="http://schemas.microsoft.com/office/drawing/2014/main" val="2216673175"/>
                    </a:ext>
                  </a:extLst>
                </a:gridCol>
                <a:gridCol w="625475">
                  <a:extLst>
                    <a:ext uri="{9D8B030D-6E8A-4147-A177-3AD203B41FA5}">
                      <a16:colId xmlns:a16="http://schemas.microsoft.com/office/drawing/2014/main" val="3303519077"/>
                    </a:ext>
                  </a:extLst>
                </a:gridCol>
                <a:gridCol w="3955415">
                  <a:extLst>
                    <a:ext uri="{9D8B030D-6E8A-4147-A177-3AD203B41FA5}">
                      <a16:colId xmlns:a16="http://schemas.microsoft.com/office/drawing/2014/main" val="4239044261"/>
                    </a:ext>
                  </a:extLst>
                </a:gridCol>
              </a:tblGrid>
              <a:tr h="0">
                <a:tc>
                  <a:txBody>
                    <a:bodyPr/>
                    <a:lstStyle/>
                    <a:p>
                      <a:pPr>
                        <a:lnSpc>
                          <a:spcPct val="150000"/>
                        </a:lnSpc>
                      </a:pPr>
                      <a:r>
                        <a:rPr lang="en-GB" sz="1000">
                          <a:effectLst/>
                        </a:rPr>
                        <a:t>1</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14:30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a:effectLst/>
                        </a:rPr>
                        <a:t>Welcome, Introductions and Acceptance of Agenda.</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1717748"/>
                  </a:ext>
                </a:extLst>
              </a:tr>
              <a:tr h="0">
                <a:tc>
                  <a:txBody>
                    <a:bodyPr/>
                    <a:lstStyle/>
                    <a:p>
                      <a:pPr>
                        <a:lnSpc>
                          <a:spcPct val="150000"/>
                        </a:lnSpc>
                      </a:pPr>
                      <a:r>
                        <a:rPr lang="en-GB" sz="1000" spc="-15">
                          <a:effectLst/>
                        </a:rPr>
                        <a:t>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14:35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a:effectLst/>
                        </a:rPr>
                        <a:t>Special Interest Session on Modelling/Simulations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3363219"/>
                  </a:ext>
                </a:extLst>
              </a:tr>
              <a:tr h="0">
                <a:tc>
                  <a:txBody>
                    <a:bodyPr/>
                    <a:lstStyle/>
                    <a:p>
                      <a:pPr>
                        <a:lnSpc>
                          <a:spcPct val="150000"/>
                        </a:lnSpc>
                      </a:pPr>
                      <a:r>
                        <a:rPr lang="en-GB" sz="1000" spc="-15">
                          <a:effectLst/>
                        </a:rPr>
                        <a:t>3</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14:45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a:effectLst/>
                        </a:rPr>
                        <a:t>Technical issues surrounding BESS connexions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1423672"/>
                  </a:ext>
                </a:extLst>
              </a:tr>
              <a:tr h="0">
                <a:tc>
                  <a:txBody>
                    <a:bodyPr/>
                    <a:lstStyle/>
                    <a:p>
                      <a:pPr>
                        <a:lnSpc>
                          <a:spcPct val="150000"/>
                        </a:lnSpc>
                      </a:pPr>
                      <a:r>
                        <a:rPr lang="en-GB" sz="1000" spc="-15">
                          <a:effectLst/>
                        </a:rPr>
                        <a:t>4</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15:15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dirty="0">
                          <a:effectLst/>
                        </a:rPr>
                        <a:t>New Issues since the last forum:</a:t>
                      </a:r>
                      <a:endParaRPr lang="en-GB" sz="1000" dirty="0">
                        <a:effectLst/>
                      </a:endParaRPr>
                    </a:p>
                    <a:p>
                      <a:pPr marL="342900" lvl="0" indent="-342900">
                        <a:lnSpc>
                          <a:spcPct val="150000"/>
                        </a:lnSpc>
                        <a:buFont typeface="Symbol" panose="05050102010706020507" pitchFamily="18" charset="2"/>
                        <a:buChar char=""/>
                      </a:pPr>
                      <a:r>
                        <a:rPr lang="en-GB" sz="1000" spc="-15" dirty="0">
                          <a:effectLst/>
                        </a:rPr>
                        <a:t>Heat batteries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39175175"/>
                  </a:ext>
                </a:extLst>
              </a:tr>
              <a:tr h="0">
                <a:tc>
                  <a:txBody>
                    <a:bodyPr/>
                    <a:lstStyle/>
                    <a:p>
                      <a:pPr>
                        <a:lnSpc>
                          <a:spcPct val="150000"/>
                        </a:lnSpc>
                      </a:pPr>
                      <a:r>
                        <a:rPr lang="en-GB" sz="1000" spc="-15">
                          <a:effectLst/>
                        </a:rPr>
                        <a:t>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15:15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dirty="0">
                          <a:effectLst/>
                        </a:rPr>
                        <a:t>Unresolved issues</a:t>
                      </a:r>
                      <a:endParaRPr lang="en-GB" sz="1000" dirty="0">
                        <a:effectLst/>
                      </a:endParaRPr>
                    </a:p>
                    <a:p>
                      <a:pPr marL="342900" lvl="0" indent="-342900">
                        <a:lnSpc>
                          <a:spcPct val="150000"/>
                        </a:lnSpc>
                        <a:buFont typeface="Symbol" panose="05050102010706020507" pitchFamily="18" charset="2"/>
                        <a:buChar char=""/>
                      </a:pPr>
                      <a:r>
                        <a:rPr lang="en-GB" sz="1000" spc="-15" dirty="0">
                          <a:effectLst/>
                        </a:rPr>
                        <a:t>112, 114 &amp; 115</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930211"/>
                  </a:ext>
                </a:extLst>
              </a:tr>
              <a:tr h="0">
                <a:tc>
                  <a:txBody>
                    <a:bodyPr/>
                    <a:lstStyle/>
                    <a:p>
                      <a:pPr>
                        <a:lnSpc>
                          <a:spcPct val="150000"/>
                        </a:lnSpc>
                      </a:pPr>
                      <a:r>
                        <a:rPr lang="en-GB" sz="1000" spc="-15">
                          <a:effectLst/>
                        </a:rPr>
                        <a:t>6</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15:30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a:effectLst/>
                        </a:rPr>
                        <a:t>G100 review – update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6277502"/>
                  </a:ext>
                </a:extLst>
              </a:tr>
              <a:tr h="0">
                <a:tc>
                  <a:txBody>
                    <a:bodyPr/>
                    <a:lstStyle/>
                    <a:p>
                      <a:pPr>
                        <a:lnSpc>
                          <a:spcPct val="150000"/>
                        </a:lnSpc>
                      </a:pPr>
                      <a:r>
                        <a:rPr lang="en-GB" sz="1000" spc="-15">
                          <a:effectLst/>
                        </a:rPr>
                        <a:t>7</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15:35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spc="-15">
                          <a:effectLst/>
                        </a:rPr>
                        <a:t>Fast track review - update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1731162"/>
                  </a:ext>
                </a:extLst>
              </a:tr>
              <a:tr h="0">
                <a:tc>
                  <a:txBody>
                    <a:bodyPr/>
                    <a:lstStyle/>
                    <a:p>
                      <a:pPr>
                        <a:lnSpc>
                          <a:spcPct val="150000"/>
                        </a:lnSpc>
                      </a:pPr>
                      <a:r>
                        <a:rPr lang="en-GB" sz="1000" spc="-15">
                          <a:effectLst/>
                        </a:rPr>
                        <a:t>8</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a:effectLst/>
                        </a:rPr>
                        <a:t>15:40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a:effectLst/>
                        </a:rPr>
                        <a:t>Distributed Restart</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2666244"/>
                  </a:ext>
                </a:extLst>
              </a:tr>
              <a:tr h="0">
                <a:tc>
                  <a:txBody>
                    <a:bodyPr/>
                    <a:lstStyle/>
                    <a:p>
                      <a:pPr>
                        <a:lnSpc>
                          <a:spcPct val="150000"/>
                        </a:lnSpc>
                      </a:pPr>
                      <a:r>
                        <a:rPr lang="en-GB" sz="1000" spc="-15">
                          <a:effectLst/>
                        </a:rPr>
                        <a:t>9</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dirty="0">
                          <a:effectLst/>
                        </a:rPr>
                        <a:t>15:45</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a:effectLst/>
                        </a:rPr>
                        <a:t>EU Developments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3208410"/>
                  </a:ext>
                </a:extLst>
              </a:tr>
              <a:tr h="0">
                <a:tc>
                  <a:txBody>
                    <a:bodyPr/>
                    <a:lstStyle/>
                    <a:p>
                      <a:pPr>
                        <a:lnSpc>
                          <a:spcPct val="150000"/>
                        </a:lnSpc>
                      </a:pPr>
                      <a:r>
                        <a:rPr lang="en-GB" sz="1000" spc="-15">
                          <a:effectLst/>
                        </a:rPr>
                        <a:t>10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dirty="0">
                          <a:effectLst/>
                        </a:rPr>
                        <a:t>15:50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a:effectLst/>
                        </a:rPr>
                        <a:t>D Code compliance developments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4750784"/>
                  </a:ext>
                </a:extLst>
              </a:tr>
              <a:tr h="0">
                <a:tc>
                  <a:txBody>
                    <a:bodyPr/>
                    <a:lstStyle/>
                    <a:p>
                      <a:pPr>
                        <a:lnSpc>
                          <a:spcPct val="150000"/>
                        </a:lnSpc>
                      </a:pPr>
                      <a:r>
                        <a:rPr lang="en-GB" sz="1000" spc="-15">
                          <a:effectLst/>
                        </a:rPr>
                        <a:t>11</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dirty="0">
                          <a:effectLst/>
                        </a:rPr>
                        <a:t>15:55</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a:effectLst/>
                        </a:rPr>
                        <a:t>AOB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3615875"/>
                  </a:ext>
                </a:extLst>
              </a:tr>
              <a:tr h="0">
                <a:tc>
                  <a:txBody>
                    <a:bodyPr/>
                    <a:lstStyle/>
                    <a:p>
                      <a:pPr>
                        <a:lnSpc>
                          <a:spcPct val="150000"/>
                        </a:lnSpc>
                      </a:pPr>
                      <a:r>
                        <a:rPr lang="en-GB" sz="1000" spc="-15">
                          <a:effectLst/>
                        </a:rPr>
                        <a:t>12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1000" spc="-15" dirty="0">
                          <a:effectLst/>
                        </a:rPr>
                        <a:t>16:00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1000" dirty="0">
                          <a:effectLst/>
                        </a:rPr>
                        <a:t>Next Meeting Arrangements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661621"/>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76AA9-F8BD-4DAF-832B-5B6208DB64B5}"/>
              </a:ext>
            </a:extLst>
          </p:cNvPr>
          <p:cNvSpPr>
            <a:spLocks noGrp="1"/>
          </p:cNvSpPr>
          <p:nvPr>
            <p:ph type="ctrTitle"/>
          </p:nvPr>
        </p:nvSpPr>
        <p:spPr/>
        <p:txBody>
          <a:bodyPr/>
          <a:lstStyle/>
          <a:p>
            <a:r>
              <a:rPr lang="en-GB" dirty="0"/>
              <a:t>Special Interest Session on Modelling and Simulations</a:t>
            </a:r>
          </a:p>
        </p:txBody>
      </p:sp>
      <p:sp>
        <p:nvSpPr>
          <p:cNvPr id="3" name="Slide Number Placeholder 2">
            <a:extLst>
              <a:ext uri="{FF2B5EF4-FFF2-40B4-BE49-F238E27FC236}">
                <a16:creationId xmlns:a16="http://schemas.microsoft.com/office/drawing/2014/main" id="{37EDC2C5-F8C6-4681-8E95-EF2615D7C7B7}"/>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338765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7ABF-2EA8-45C2-8B7E-0EC41A5C4818}"/>
              </a:ext>
            </a:extLst>
          </p:cNvPr>
          <p:cNvSpPr>
            <a:spLocks noGrp="1"/>
          </p:cNvSpPr>
          <p:nvPr>
            <p:ph type="title"/>
          </p:nvPr>
        </p:nvSpPr>
        <p:spPr/>
        <p:txBody>
          <a:bodyPr/>
          <a:lstStyle/>
          <a:p>
            <a:r>
              <a:rPr lang="en-GB" dirty="0"/>
              <a:t>Modelling and Simulations</a:t>
            </a:r>
          </a:p>
        </p:txBody>
      </p:sp>
      <p:sp>
        <p:nvSpPr>
          <p:cNvPr id="3" name="Content Placeholder 2">
            <a:extLst>
              <a:ext uri="{FF2B5EF4-FFF2-40B4-BE49-F238E27FC236}">
                <a16:creationId xmlns:a16="http://schemas.microsoft.com/office/drawing/2014/main" id="{9DEC0ABB-6192-4D0B-8F52-166C8348D967}"/>
              </a:ext>
            </a:extLst>
          </p:cNvPr>
          <p:cNvSpPr>
            <a:spLocks noGrp="1"/>
          </p:cNvSpPr>
          <p:nvPr>
            <p:ph idx="1"/>
          </p:nvPr>
        </p:nvSpPr>
        <p:spPr/>
        <p:txBody>
          <a:bodyPr/>
          <a:lstStyle/>
          <a:p>
            <a:r>
              <a:rPr lang="en-GB" dirty="0"/>
              <a:t>4 definite expressions of interest.</a:t>
            </a:r>
          </a:p>
          <a:p>
            <a:r>
              <a:rPr lang="en-GB" dirty="0"/>
              <a:t>Proposed agenda shown here.</a:t>
            </a:r>
          </a:p>
          <a:p>
            <a:r>
              <a:rPr lang="en-GB" dirty="0"/>
              <a:t>Open to other suggestions for the agenda.</a:t>
            </a:r>
          </a:p>
          <a:p>
            <a:r>
              <a:rPr lang="en-GB" dirty="0"/>
              <a:t>Open for other attendees.</a:t>
            </a:r>
          </a:p>
          <a:p>
            <a:r>
              <a:rPr lang="en-GB" dirty="0"/>
              <a:t>Suggest a date around the end of October.</a:t>
            </a:r>
          </a:p>
        </p:txBody>
      </p:sp>
      <p:sp>
        <p:nvSpPr>
          <p:cNvPr id="4" name="Slide Number Placeholder 3">
            <a:extLst>
              <a:ext uri="{FF2B5EF4-FFF2-40B4-BE49-F238E27FC236}">
                <a16:creationId xmlns:a16="http://schemas.microsoft.com/office/drawing/2014/main" id="{18D3E9AA-533E-4860-BEA3-4667AC5325B3}"/>
              </a:ext>
            </a:extLst>
          </p:cNvPr>
          <p:cNvSpPr>
            <a:spLocks noGrp="1"/>
          </p:cNvSpPr>
          <p:nvPr>
            <p:ph type="sldNum" sz="quarter" idx="12"/>
          </p:nvPr>
        </p:nvSpPr>
        <p:spPr/>
        <p:txBody>
          <a:bodyPr/>
          <a:lstStyle/>
          <a:p>
            <a:fld id="{98FF217E-B86F-EA42-9607-BE163228A213}" type="slidenum">
              <a:rPr lang="en-GB" smtClean="0"/>
              <a:pPr/>
              <a:t>5</a:t>
            </a:fld>
            <a:endParaRPr lang="en-GB"/>
          </a:p>
        </p:txBody>
      </p:sp>
      <p:graphicFrame>
        <p:nvGraphicFramePr>
          <p:cNvPr id="5" name="Table 4">
            <a:extLst>
              <a:ext uri="{FF2B5EF4-FFF2-40B4-BE49-F238E27FC236}">
                <a16:creationId xmlns:a16="http://schemas.microsoft.com/office/drawing/2014/main" id="{53B24184-A104-4F22-89FC-8A7DFBA15865}"/>
              </a:ext>
            </a:extLst>
          </p:cNvPr>
          <p:cNvGraphicFramePr>
            <a:graphicFrameLocks noGrp="1"/>
          </p:cNvGraphicFramePr>
          <p:nvPr>
            <p:extLst>
              <p:ext uri="{D42A27DB-BD31-4B8C-83A1-F6EECF244321}">
                <p14:modId xmlns:p14="http://schemas.microsoft.com/office/powerpoint/2010/main" val="4196866061"/>
              </p:ext>
            </p:extLst>
          </p:nvPr>
        </p:nvGraphicFramePr>
        <p:xfrm>
          <a:off x="7277414" y="1598820"/>
          <a:ext cx="3501037" cy="4161180"/>
        </p:xfrm>
        <a:graphic>
          <a:graphicData uri="http://schemas.openxmlformats.org/drawingml/2006/table">
            <a:tbl>
              <a:tblPr bandRow="1">
                <a:tableStyleId>{ED083AE6-46FA-4A59-8FB0-9F97EB10719F}</a:tableStyleId>
              </a:tblPr>
              <a:tblGrid>
                <a:gridCol w="299305">
                  <a:extLst>
                    <a:ext uri="{9D8B030D-6E8A-4147-A177-3AD203B41FA5}">
                      <a16:colId xmlns:a16="http://schemas.microsoft.com/office/drawing/2014/main" val="694781734"/>
                    </a:ext>
                  </a:extLst>
                </a:gridCol>
                <a:gridCol w="391858">
                  <a:extLst>
                    <a:ext uri="{9D8B030D-6E8A-4147-A177-3AD203B41FA5}">
                      <a16:colId xmlns:a16="http://schemas.microsoft.com/office/drawing/2014/main" val="4177137656"/>
                    </a:ext>
                  </a:extLst>
                </a:gridCol>
                <a:gridCol w="2809874">
                  <a:extLst>
                    <a:ext uri="{9D8B030D-6E8A-4147-A177-3AD203B41FA5}">
                      <a16:colId xmlns:a16="http://schemas.microsoft.com/office/drawing/2014/main" val="1842781684"/>
                    </a:ext>
                  </a:extLst>
                </a:gridCol>
              </a:tblGrid>
              <a:tr h="205995">
                <a:tc>
                  <a:txBody>
                    <a:bodyPr/>
                    <a:lstStyle/>
                    <a:p>
                      <a:pPr>
                        <a:lnSpc>
                          <a:spcPct val="150000"/>
                        </a:lnSpc>
                      </a:pPr>
                      <a:r>
                        <a:rPr lang="en-GB" sz="800">
                          <a:effectLst/>
                        </a:rPr>
                        <a:t>1</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00:00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a:effectLst/>
                        </a:rPr>
                        <a:t>Welcome, Introductions and Acceptance of Agenda.</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9866459"/>
                  </a:ext>
                </a:extLst>
              </a:tr>
              <a:tr h="551318">
                <a:tc>
                  <a:txBody>
                    <a:bodyPr/>
                    <a:lstStyle/>
                    <a:p>
                      <a:pPr>
                        <a:lnSpc>
                          <a:spcPct val="150000"/>
                        </a:lnSpc>
                      </a:pPr>
                      <a:r>
                        <a:rPr lang="en-GB" sz="800" spc="-15">
                          <a:effectLst/>
                        </a:rPr>
                        <a:t>2</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dirty="0">
                          <a:effectLst/>
                        </a:rPr>
                        <a:t>00:05</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a:effectLst/>
                        </a:rPr>
                        <a:t>Requirements in G99</a:t>
                      </a:r>
                    </a:p>
                    <a:p>
                      <a:pPr marL="342900" lvl="0" indent="-342900">
                        <a:lnSpc>
                          <a:spcPct val="150000"/>
                        </a:lnSpc>
                        <a:buFont typeface="Symbol" panose="05050102010706020507" pitchFamily="18" charset="2"/>
                        <a:buChar char=""/>
                      </a:pPr>
                      <a:r>
                        <a:rPr lang="en-GB" sz="800">
                          <a:effectLst/>
                        </a:rPr>
                        <a:t>History</a:t>
                      </a:r>
                    </a:p>
                    <a:p>
                      <a:pPr marL="342900" lvl="0" indent="-342900">
                        <a:lnSpc>
                          <a:spcPct val="150000"/>
                        </a:lnSpc>
                        <a:buFont typeface="Symbol" panose="05050102010706020507" pitchFamily="18" charset="2"/>
                        <a:buChar char=""/>
                      </a:pPr>
                      <a:r>
                        <a:rPr lang="en-GB" sz="800">
                          <a:effectLst/>
                        </a:rPr>
                        <a:t>RfG and current requirements</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0323331"/>
                  </a:ext>
                </a:extLst>
              </a:tr>
              <a:tr h="205995">
                <a:tc>
                  <a:txBody>
                    <a:bodyPr/>
                    <a:lstStyle/>
                    <a:p>
                      <a:pPr>
                        <a:lnSpc>
                          <a:spcPct val="150000"/>
                        </a:lnSpc>
                      </a:pPr>
                      <a:r>
                        <a:rPr lang="en-GB" sz="800" spc="-15">
                          <a:effectLst/>
                        </a:rPr>
                        <a:t>3</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00:20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dirty="0">
                          <a:effectLst/>
                        </a:rPr>
                        <a:t>DNOs’ software etc requirements</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752467"/>
                  </a:ext>
                </a:extLst>
              </a:tr>
              <a:tr h="205995">
                <a:tc>
                  <a:txBody>
                    <a:bodyPr/>
                    <a:lstStyle/>
                    <a:p>
                      <a:pPr>
                        <a:lnSpc>
                          <a:spcPct val="150000"/>
                        </a:lnSpc>
                      </a:pPr>
                      <a:r>
                        <a:rPr lang="en-GB" sz="800" spc="-15">
                          <a:effectLst/>
                        </a:rPr>
                        <a:t>4</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00:35</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dirty="0">
                          <a:effectLst/>
                        </a:rPr>
                        <a:t>IPR and NDAs etc</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1796268"/>
                  </a:ext>
                </a:extLst>
              </a:tr>
              <a:tr h="1069302">
                <a:tc>
                  <a:txBody>
                    <a:bodyPr/>
                    <a:lstStyle/>
                    <a:p>
                      <a:pPr>
                        <a:lnSpc>
                          <a:spcPct val="150000"/>
                        </a:lnSpc>
                      </a:pPr>
                      <a:r>
                        <a:rPr lang="en-GB" sz="800" spc="-15">
                          <a:effectLst/>
                        </a:rPr>
                        <a:t>5</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00:50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dirty="0">
                          <a:effectLst/>
                        </a:rPr>
                        <a:t>Common assumptions:</a:t>
                      </a:r>
                      <a:endParaRPr lang="en-GB" sz="800" dirty="0">
                        <a:effectLst/>
                      </a:endParaRPr>
                    </a:p>
                    <a:p>
                      <a:pPr marL="342900" lvl="0" indent="-342900">
                        <a:lnSpc>
                          <a:spcPct val="150000"/>
                        </a:lnSpc>
                        <a:buFont typeface="Symbol" panose="05050102010706020507" pitchFamily="18" charset="2"/>
                        <a:buChar char=""/>
                      </a:pPr>
                      <a:r>
                        <a:rPr lang="en-GB" sz="800" spc="-15" dirty="0">
                          <a:effectLst/>
                        </a:rPr>
                        <a:t>Fault levels</a:t>
                      </a:r>
                      <a:endParaRPr lang="en-GB" sz="800" dirty="0">
                        <a:effectLst/>
                      </a:endParaRPr>
                    </a:p>
                    <a:p>
                      <a:pPr marL="342900" lvl="0" indent="-342900">
                        <a:lnSpc>
                          <a:spcPct val="150000"/>
                        </a:lnSpc>
                        <a:buFont typeface="Symbol" panose="05050102010706020507" pitchFamily="18" charset="2"/>
                        <a:buChar char=""/>
                      </a:pPr>
                      <a:r>
                        <a:rPr lang="en-GB" sz="800" spc="-15" dirty="0">
                          <a:effectLst/>
                        </a:rPr>
                        <a:t>Background harmonics etc</a:t>
                      </a:r>
                      <a:endParaRPr lang="en-GB" sz="800" dirty="0">
                        <a:effectLst/>
                      </a:endParaRPr>
                    </a:p>
                    <a:p>
                      <a:pPr marL="342900" lvl="0" indent="-342900">
                        <a:lnSpc>
                          <a:spcPct val="150000"/>
                        </a:lnSpc>
                        <a:buFont typeface="Symbol" panose="05050102010706020507" pitchFamily="18" charset="2"/>
                        <a:buChar char=""/>
                      </a:pPr>
                      <a:r>
                        <a:rPr lang="en-GB" sz="800" spc="-15" dirty="0">
                          <a:effectLst/>
                        </a:rPr>
                        <a:t>Ramp rates etc</a:t>
                      </a:r>
                      <a:endParaRPr lang="en-GB" sz="800" dirty="0">
                        <a:effectLst/>
                      </a:endParaRPr>
                    </a:p>
                    <a:p>
                      <a:pPr marL="342900" lvl="0" indent="-342900">
                        <a:lnSpc>
                          <a:spcPct val="150000"/>
                        </a:lnSpc>
                        <a:buFont typeface="Symbol" panose="05050102010706020507" pitchFamily="18" charset="2"/>
                        <a:buChar char=""/>
                      </a:pPr>
                      <a:r>
                        <a:rPr lang="en-GB" sz="800" spc="-15" dirty="0">
                          <a:effectLst/>
                        </a:rPr>
                        <a:t>Power factor ranges/requirements</a:t>
                      </a:r>
                      <a:endParaRPr lang="en-GB" sz="800" dirty="0">
                        <a:effectLst/>
                      </a:endParaRPr>
                    </a:p>
                    <a:p>
                      <a:pPr marL="342900" lvl="0" indent="-342900">
                        <a:lnSpc>
                          <a:spcPct val="150000"/>
                        </a:lnSpc>
                        <a:buFont typeface="Symbol" panose="05050102010706020507" pitchFamily="18" charset="2"/>
                        <a:buChar char=""/>
                      </a:pPr>
                      <a:r>
                        <a:rPr lang="en-GB" sz="800" spc="-15" dirty="0">
                          <a:effectLst/>
                        </a:rPr>
                        <a:t>Voltage control modes, tap positions etc</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2750638"/>
                  </a:ext>
                </a:extLst>
              </a:tr>
              <a:tr h="896640">
                <a:tc>
                  <a:txBody>
                    <a:bodyPr/>
                    <a:lstStyle/>
                    <a:p>
                      <a:pPr>
                        <a:lnSpc>
                          <a:spcPct val="150000"/>
                        </a:lnSpc>
                      </a:pPr>
                      <a:r>
                        <a:rPr lang="en-GB" sz="800" spc="-15">
                          <a:effectLst/>
                        </a:rPr>
                        <a:t>6</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01:40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a:effectLst/>
                        </a:rPr>
                        <a:t>Machine data:</a:t>
                      </a:r>
                      <a:endParaRPr lang="en-GB" sz="800">
                        <a:effectLst/>
                      </a:endParaRPr>
                    </a:p>
                    <a:p>
                      <a:pPr marL="342900" lvl="0" indent="-342900">
                        <a:lnSpc>
                          <a:spcPct val="150000"/>
                        </a:lnSpc>
                        <a:buFont typeface="Symbol" panose="05050102010706020507" pitchFamily="18" charset="2"/>
                        <a:buChar char=""/>
                      </a:pPr>
                      <a:r>
                        <a:rPr lang="en-GB" sz="800" spc="-15">
                          <a:effectLst/>
                        </a:rPr>
                        <a:t>Reactances</a:t>
                      </a:r>
                      <a:endParaRPr lang="en-GB" sz="800">
                        <a:effectLst/>
                      </a:endParaRPr>
                    </a:p>
                    <a:p>
                      <a:pPr marL="342900" lvl="0" indent="-342900">
                        <a:lnSpc>
                          <a:spcPct val="150000"/>
                        </a:lnSpc>
                        <a:buFont typeface="Symbol" panose="05050102010706020507" pitchFamily="18" charset="2"/>
                        <a:buChar char=""/>
                      </a:pPr>
                      <a:r>
                        <a:rPr lang="en-GB" sz="800" spc="-15">
                          <a:effectLst/>
                        </a:rPr>
                        <a:t>Time constants</a:t>
                      </a:r>
                      <a:endParaRPr lang="en-GB" sz="800">
                        <a:effectLst/>
                      </a:endParaRPr>
                    </a:p>
                    <a:p>
                      <a:pPr marL="342900" lvl="0" indent="-342900">
                        <a:lnSpc>
                          <a:spcPct val="150000"/>
                        </a:lnSpc>
                        <a:buFont typeface="Symbol" panose="05050102010706020507" pitchFamily="18" charset="2"/>
                        <a:buChar char=""/>
                      </a:pPr>
                      <a:r>
                        <a:rPr lang="en-GB" sz="800" spc="-15">
                          <a:effectLst/>
                        </a:rPr>
                        <a:t>Inertia</a:t>
                      </a:r>
                      <a:endParaRPr lang="en-GB" sz="800">
                        <a:effectLst/>
                      </a:endParaRPr>
                    </a:p>
                    <a:p>
                      <a:pPr marL="342900" lvl="0" indent="-342900">
                        <a:lnSpc>
                          <a:spcPct val="150000"/>
                        </a:lnSpc>
                        <a:buFont typeface="Symbol" panose="05050102010706020507" pitchFamily="18" charset="2"/>
                        <a:buChar char=""/>
                      </a:pPr>
                      <a:r>
                        <a:rPr lang="en-GB" sz="800" spc="-15">
                          <a:effectLst/>
                        </a:rPr>
                        <a:t>Control systems/settings</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5338296"/>
                  </a:ext>
                </a:extLst>
              </a:tr>
              <a:tr h="205995">
                <a:tc>
                  <a:txBody>
                    <a:bodyPr/>
                    <a:lstStyle/>
                    <a:p>
                      <a:pPr>
                        <a:lnSpc>
                          <a:spcPct val="150000"/>
                        </a:lnSpc>
                      </a:pPr>
                      <a:r>
                        <a:rPr lang="en-GB" sz="800" spc="-15">
                          <a:effectLst/>
                        </a:rPr>
                        <a:t>7</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02:00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a:effectLst/>
                        </a:rPr>
                        <a:t>Interpretation of study results</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861394"/>
                  </a:ext>
                </a:extLst>
              </a:tr>
              <a:tr h="205995">
                <a:tc>
                  <a:txBody>
                    <a:bodyPr/>
                    <a:lstStyle/>
                    <a:p>
                      <a:pPr>
                        <a:lnSpc>
                          <a:spcPct val="150000"/>
                        </a:lnSpc>
                      </a:pPr>
                      <a:r>
                        <a:rPr lang="en-GB" sz="800" spc="-15">
                          <a:effectLst/>
                        </a:rPr>
                        <a:t>8</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02:35</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spc="-15">
                          <a:effectLst/>
                        </a:rPr>
                        <a:t>Implications of GC0141</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0377674"/>
                  </a:ext>
                </a:extLst>
              </a:tr>
              <a:tr h="205995">
                <a:tc>
                  <a:txBody>
                    <a:bodyPr/>
                    <a:lstStyle/>
                    <a:p>
                      <a:pPr>
                        <a:lnSpc>
                          <a:spcPct val="150000"/>
                        </a:lnSpc>
                      </a:pPr>
                      <a:r>
                        <a:rPr lang="en-GB" sz="800" spc="-15">
                          <a:effectLst/>
                        </a:rPr>
                        <a:t>9</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02:45</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a:effectLst/>
                        </a:rPr>
                        <a:t>Actions</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12654606"/>
                  </a:ext>
                </a:extLst>
              </a:tr>
              <a:tr h="205995">
                <a:tc>
                  <a:txBody>
                    <a:bodyPr/>
                    <a:lstStyle/>
                    <a:p>
                      <a:pPr>
                        <a:lnSpc>
                          <a:spcPct val="150000"/>
                        </a:lnSpc>
                      </a:pPr>
                      <a:r>
                        <a:rPr lang="en-GB" sz="800" spc="-15">
                          <a:effectLst/>
                        </a:rPr>
                        <a:t>10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GB" sz="800" spc="-15">
                          <a:effectLst/>
                        </a:rPr>
                        <a:t>02:50</a:t>
                      </a:r>
                      <a:endParaRPr lang="en-GB" sz="80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GB" sz="800" dirty="0">
                          <a:effectLst/>
                        </a:rPr>
                        <a:t>AOB</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798" marR="51798" marT="27338" marB="273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0732298"/>
                  </a:ext>
                </a:extLst>
              </a:tr>
            </a:tbl>
          </a:graphicData>
        </a:graphic>
      </p:graphicFrame>
    </p:spTree>
    <p:extLst>
      <p:ext uri="{BB962C8B-B14F-4D97-AF65-F5344CB8AC3E}">
        <p14:creationId xmlns:p14="http://schemas.microsoft.com/office/powerpoint/2010/main" val="322225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6</a:t>
            </a:fld>
            <a:endParaRPr lang="en-GB"/>
          </a:p>
        </p:txBody>
      </p:sp>
    </p:spTree>
    <p:extLst>
      <p:ext uri="{BB962C8B-B14F-4D97-AF65-F5344CB8AC3E}">
        <p14:creationId xmlns:p14="http://schemas.microsoft.com/office/powerpoint/2010/main" val="47798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BB17-EE5E-4A54-BCD1-10FD185723E1}"/>
              </a:ext>
            </a:extLst>
          </p:cNvPr>
          <p:cNvSpPr>
            <a:spLocks noGrp="1"/>
          </p:cNvSpPr>
          <p:nvPr>
            <p:ph type="title"/>
          </p:nvPr>
        </p:nvSpPr>
        <p:spPr/>
        <p:txBody>
          <a:bodyPr/>
          <a:lstStyle/>
          <a:p>
            <a:r>
              <a:rPr lang="en-GB" dirty="0"/>
              <a:t>There are a number of issues associated with BESSs</a:t>
            </a:r>
          </a:p>
        </p:txBody>
      </p:sp>
      <p:sp>
        <p:nvSpPr>
          <p:cNvPr id="3" name="Content Placeholder 2">
            <a:extLst>
              <a:ext uri="{FF2B5EF4-FFF2-40B4-BE49-F238E27FC236}">
                <a16:creationId xmlns:a16="http://schemas.microsoft.com/office/drawing/2014/main" id="{8727D1C3-A8F7-40E7-A7AC-166AE0965C3D}"/>
              </a:ext>
            </a:extLst>
          </p:cNvPr>
          <p:cNvSpPr>
            <a:spLocks noGrp="1"/>
          </p:cNvSpPr>
          <p:nvPr>
            <p:ph idx="1"/>
          </p:nvPr>
        </p:nvSpPr>
        <p:spPr/>
        <p:txBody>
          <a:bodyPr/>
          <a:lstStyle/>
          <a:p>
            <a:r>
              <a:rPr lang="en-GB" dirty="0"/>
              <a:t>Issues identified: </a:t>
            </a:r>
          </a:p>
          <a:p>
            <a:pPr marL="350838" lvl="1" indent="-342900">
              <a:buFont typeface="Arial" panose="020B0604020202020204" pitchFamily="34" charset="0"/>
              <a:buChar char="•"/>
            </a:pPr>
            <a:r>
              <a:rPr lang="en-GB" dirty="0"/>
              <a:t>Voltage step changes.</a:t>
            </a:r>
          </a:p>
          <a:p>
            <a:pPr marL="350838" lvl="1" indent="-342900">
              <a:buFont typeface="Arial" panose="020B0604020202020204" pitchFamily="34" charset="0"/>
              <a:buChar char="•"/>
            </a:pPr>
            <a:r>
              <a:rPr lang="en-GB" dirty="0"/>
              <a:t>Operating power factors and reactive contributions.</a:t>
            </a:r>
          </a:p>
          <a:p>
            <a:pPr marL="350838" lvl="1" indent="-342900">
              <a:buFont typeface="Arial" panose="020B0604020202020204" pitchFamily="34" charset="0"/>
              <a:buChar char="•"/>
            </a:pPr>
            <a:r>
              <a:rPr lang="en-GB" dirty="0"/>
              <a:t>Switching from quiescence to full output or import versus switching between full output and import.</a:t>
            </a:r>
          </a:p>
          <a:p>
            <a:pPr marL="350838" lvl="1" indent="-342900">
              <a:buFont typeface="Arial" panose="020B0604020202020204" pitchFamily="34" charset="0"/>
              <a:buChar char="•"/>
            </a:pPr>
            <a:r>
              <a:rPr lang="en-GB" dirty="0"/>
              <a:t>Frequency of operation, and hence voltage step changes.</a:t>
            </a:r>
          </a:p>
          <a:p>
            <a:pPr marL="350838" lvl="1" indent="-342900">
              <a:buFont typeface="Arial" panose="020B0604020202020204" pitchFamily="34" charset="0"/>
              <a:buChar char="•"/>
            </a:pPr>
            <a:r>
              <a:rPr lang="en-GB" dirty="0"/>
              <a:t>Allocation of upstream capacity.</a:t>
            </a:r>
          </a:p>
          <a:p>
            <a:pPr marL="350838" lvl="1" indent="-342900">
              <a:buFont typeface="Arial" panose="020B0604020202020204" pitchFamily="34" charset="0"/>
              <a:buChar char="•"/>
            </a:pPr>
            <a:r>
              <a:rPr lang="en-GB" dirty="0"/>
              <a:t>Aggregation of BESSs which are close (electrically) together.</a:t>
            </a:r>
          </a:p>
          <a:p>
            <a:pPr marL="350838" lvl="1" indent="-342900">
              <a:buFont typeface="Arial" panose="020B0604020202020204" pitchFamily="34" charset="0"/>
              <a:buChar char="•"/>
            </a:pPr>
            <a:r>
              <a:rPr lang="en-GB" dirty="0"/>
              <a:t>Uncertainties </a:t>
            </a:r>
            <a:r>
              <a:rPr lang="en-GB"/>
              <a:t>over exact modelling </a:t>
            </a:r>
            <a:r>
              <a:rPr lang="en-GB" dirty="0"/>
              <a:t>approach.</a:t>
            </a:r>
          </a:p>
          <a:p>
            <a:pPr marL="350838" lvl="1" indent="-342900">
              <a:buFont typeface="Arial" panose="020B0604020202020204" pitchFamily="34" charset="0"/>
              <a:buChar char="•"/>
            </a:pPr>
            <a:r>
              <a:rPr lang="en-GB" dirty="0"/>
              <a:t>Are there any more?</a:t>
            </a:r>
          </a:p>
          <a:p>
            <a:r>
              <a:rPr lang="en-GB" dirty="0"/>
              <a:t>DNOs are actively now discussing how to harmonize their approaches, as well as recognizing the need to accommodate new BESSs readily and inexpensively.</a:t>
            </a:r>
          </a:p>
          <a:p>
            <a:r>
              <a:rPr lang="en-GB" dirty="0"/>
              <a:t>DNOs suggest that this topic be discussed in detail at a future DER TF, as soon as possible, ideally in November.</a:t>
            </a:r>
          </a:p>
          <a:p>
            <a:endParaRPr lang="en-GB" dirty="0"/>
          </a:p>
        </p:txBody>
      </p:sp>
      <p:sp>
        <p:nvSpPr>
          <p:cNvPr id="4" name="Slide Number Placeholder 3">
            <a:extLst>
              <a:ext uri="{FF2B5EF4-FFF2-40B4-BE49-F238E27FC236}">
                <a16:creationId xmlns:a16="http://schemas.microsoft.com/office/drawing/2014/main" id="{5BA1F296-3432-4AC7-8CC2-4EAB3CEAA5FC}"/>
              </a:ext>
            </a:extLst>
          </p:cNvPr>
          <p:cNvSpPr>
            <a:spLocks noGrp="1"/>
          </p:cNvSpPr>
          <p:nvPr>
            <p:ph type="sldNum" sz="quarter" idx="12"/>
          </p:nvPr>
        </p:nvSpPr>
        <p:spPr/>
        <p:txBody>
          <a:bodyPr/>
          <a:lstStyle/>
          <a:p>
            <a:fld id="{98FF217E-B86F-EA42-9607-BE163228A213}" type="slidenum">
              <a:rPr lang="en-GB" smtClean="0"/>
              <a:pPr/>
              <a:t>7</a:t>
            </a:fld>
            <a:endParaRPr lang="en-GB"/>
          </a:p>
        </p:txBody>
      </p:sp>
    </p:spTree>
    <p:extLst>
      <p:ext uri="{BB962C8B-B14F-4D97-AF65-F5344CB8AC3E}">
        <p14:creationId xmlns:p14="http://schemas.microsoft.com/office/powerpoint/2010/main" val="273017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8</a:t>
            </a:fld>
            <a:endParaRPr lang="en-GB"/>
          </a:p>
        </p:txBody>
      </p:sp>
    </p:spTree>
    <p:extLst>
      <p:ext uri="{BB962C8B-B14F-4D97-AF65-F5344CB8AC3E}">
        <p14:creationId xmlns:p14="http://schemas.microsoft.com/office/powerpoint/2010/main" val="26228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849D8-DFBC-4823-A199-B56CEE846145}"/>
              </a:ext>
            </a:extLst>
          </p:cNvPr>
          <p:cNvSpPr>
            <a:spLocks noGrp="1"/>
          </p:cNvSpPr>
          <p:nvPr>
            <p:ph type="title"/>
          </p:nvPr>
        </p:nvSpPr>
        <p:spPr/>
        <p:txBody>
          <a:bodyPr/>
          <a:lstStyle/>
          <a:p>
            <a:r>
              <a:rPr lang="en-GB" dirty="0"/>
              <a:t>Heat Batteries</a:t>
            </a:r>
          </a:p>
        </p:txBody>
      </p:sp>
      <p:sp>
        <p:nvSpPr>
          <p:cNvPr id="3" name="Content Placeholder 2">
            <a:extLst>
              <a:ext uri="{FF2B5EF4-FFF2-40B4-BE49-F238E27FC236}">
                <a16:creationId xmlns:a16="http://schemas.microsoft.com/office/drawing/2014/main" id="{ACCE6258-0F6D-469F-8ED0-A201AC6E7D06}"/>
              </a:ext>
            </a:extLst>
          </p:cNvPr>
          <p:cNvSpPr>
            <a:spLocks noGrp="1"/>
          </p:cNvSpPr>
          <p:nvPr>
            <p:ph idx="1"/>
          </p:nvPr>
        </p:nvSpPr>
        <p:spPr>
          <a:xfrm>
            <a:off x="720000" y="1800000"/>
            <a:ext cx="10774235" cy="3960000"/>
          </a:xfrm>
        </p:spPr>
        <p:txBody>
          <a:bodyPr/>
          <a:lstStyle/>
          <a:p>
            <a:pPr>
              <a:lnSpc>
                <a:spcPct val="100000"/>
              </a:lnSpc>
            </a:pPr>
            <a:r>
              <a:rPr lang="en-GB" sz="1600" dirty="0"/>
              <a:t>Q - </a:t>
            </a:r>
            <a:r>
              <a:rPr lang="en-US" sz="1600" dirty="0"/>
              <a:t>Caldera’s technology is a domestic heat storage device.  There is some confusion amongst DNOs’ connexions department as to how to treat it, including suggesting that it should be applied for using the G99 application forms.</a:t>
            </a:r>
          </a:p>
          <a:p>
            <a:pPr>
              <a:lnSpc>
                <a:spcPct val="100000"/>
              </a:lnSpc>
            </a:pPr>
            <a:endParaRPr lang="en-US" sz="1600" dirty="0"/>
          </a:p>
          <a:p>
            <a:pPr>
              <a:lnSpc>
                <a:spcPct val="100000"/>
              </a:lnSpc>
            </a:pPr>
            <a:r>
              <a:rPr lang="en-US" sz="1600" dirty="0"/>
              <a:t>A - Only energy that is converted in a cycle of electricity-storage-electricity is in scope of G99 – the definition is:</a:t>
            </a:r>
          </a:p>
          <a:p>
            <a:pPr lvl="1">
              <a:lnSpc>
                <a:spcPct val="100000"/>
              </a:lnSpc>
            </a:pPr>
            <a:r>
              <a:rPr lang="en-US" sz="1600" b="1" dirty="0"/>
              <a:t>Electricity Storage </a:t>
            </a:r>
          </a:p>
          <a:p>
            <a:pPr lvl="1">
              <a:lnSpc>
                <a:spcPct val="100000"/>
              </a:lnSpc>
            </a:pPr>
            <a:r>
              <a:rPr lang="en-US" sz="1600" dirty="0"/>
              <a:t>Electricity Storage in the electricity system is the conversion of electrical energy into a form of energy which can be stored, the storing of that energy, and the subsequent reconversion of that energy back into electrical energy.</a:t>
            </a:r>
          </a:p>
          <a:p>
            <a:pPr>
              <a:lnSpc>
                <a:spcPct val="100000"/>
              </a:lnSpc>
            </a:pPr>
            <a:r>
              <a:rPr lang="en-US" sz="1600" dirty="0"/>
              <a:t>As the heat stored in Caldera’s technology cannot be converted back to electricity, it is not within the scope of G99.</a:t>
            </a:r>
          </a:p>
          <a:p>
            <a:pPr>
              <a:lnSpc>
                <a:spcPct val="100000"/>
              </a:lnSpc>
            </a:pPr>
            <a:r>
              <a:rPr lang="en-US" sz="1600" dirty="0"/>
              <a:t>Recognizing that it is a significant new load that should be discussed with the DNO prior to installation it would make sense to be applied for on the most appropriate form.  Currently it seems that the heat pump application form is the most relevant and we recommend using this for the time being.</a:t>
            </a:r>
          </a:p>
          <a:p>
            <a:pPr>
              <a:lnSpc>
                <a:spcPct val="100000"/>
              </a:lnSpc>
            </a:pPr>
            <a:endParaRPr lang="en-GB" sz="1800" dirty="0"/>
          </a:p>
        </p:txBody>
      </p:sp>
      <p:sp>
        <p:nvSpPr>
          <p:cNvPr id="4" name="Slide Number Placeholder 3">
            <a:extLst>
              <a:ext uri="{FF2B5EF4-FFF2-40B4-BE49-F238E27FC236}">
                <a16:creationId xmlns:a16="http://schemas.microsoft.com/office/drawing/2014/main" id="{555D3F4C-CAAF-406A-BF7E-8AF8EADCB7AB}"/>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4205335665"/>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 new</Template>
  <TotalTime>2141</TotalTime>
  <Words>3736</Words>
  <Application>Microsoft Office PowerPoint</Application>
  <PresentationFormat>Widescreen</PresentationFormat>
  <Paragraphs>401</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Segoe UI</vt:lpstr>
      <vt:lpstr>Segoe UI Semibold</vt:lpstr>
      <vt:lpstr>Symbol</vt:lpstr>
      <vt:lpstr>System Font Regular</vt:lpstr>
      <vt:lpstr>Office Theme</vt:lpstr>
      <vt:lpstr>DER Technical Forum</vt:lpstr>
      <vt:lpstr>Welcome, Housekeeping and Introductions</vt:lpstr>
      <vt:lpstr>Agenda</vt:lpstr>
      <vt:lpstr>Special Interest Session on Modelling and Simulations</vt:lpstr>
      <vt:lpstr>Modelling and Simulations</vt:lpstr>
      <vt:lpstr>Battery Energy Storage Systems</vt:lpstr>
      <vt:lpstr>There are a number of issues associated with BESSs</vt:lpstr>
      <vt:lpstr>New Issue</vt:lpstr>
      <vt:lpstr>Heat Batteries</vt:lpstr>
      <vt:lpstr>Previous Issues</vt:lpstr>
      <vt:lpstr>Unresolved previous issues - 1</vt:lpstr>
      <vt:lpstr>DNOs standard formulation of maximum import/export limits - 1</vt:lpstr>
      <vt:lpstr>DNOs standard formulation of maximum import/export limits - 2</vt:lpstr>
      <vt:lpstr>Unresolved previous issues - 2</vt:lpstr>
      <vt:lpstr>Unresolved previous issues - 3</vt:lpstr>
      <vt:lpstr>Unresolved previous issues - 4</vt:lpstr>
      <vt:lpstr>Update G100 review</vt:lpstr>
      <vt:lpstr>G100</vt:lpstr>
      <vt:lpstr>Fast Track</vt:lpstr>
      <vt:lpstr>Distributed ReStart Project</vt:lpstr>
      <vt:lpstr>Distributed Restart Project -1</vt:lpstr>
      <vt:lpstr>Distributed Restart Project - 2</vt:lpstr>
      <vt:lpstr>EU Developments</vt:lpstr>
      <vt:lpstr>3 key developments</vt:lpstr>
      <vt:lpstr>Distribution Code Compliance</vt:lpstr>
      <vt:lpstr>Distribution Code Compliance</vt:lpstr>
      <vt:lpstr>Wrap up:</vt:lpstr>
      <vt:lpstr>Minutes of previous meeting and actions</vt:lpstr>
      <vt:lpstr>AOB and next meeting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Mike Kay</cp:lastModifiedBy>
  <cp:revision>56</cp:revision>
  <dcterms:created xsi:type="dcterms:W3CDTF">2020-11-02T12:06:14Z</dcterms:created>
  <dcterms:modified xsi:type="dcterms:W3CDTF">2021-09-21T12:37:46Z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